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280" r:id="rId2"/>
    <p:sldId id="4283" r:id="rId3"/>
    <p:sldId id="4292" r:id="rId4"/>
    <p:sldId id="4284" r:id="rId5"/>
    <p:sldId id="4285" r:id="rId6"/>
    <p:sldId id="3782" r:id="rId7"/>
    <p:sldId id="4004" r:id="rId8"/>
    <p:sldId id="4006" r:id="rId9"/>
    <p:sldId id="3980" r:id="rId10"/>
    <p:sldId id="4008" r:id="rId11"/>
    <p:sldId id="4007" r:id="rId12"/>
    <p:sldId id="3783" r:id="rId13"/>
    <p:sldId id="3768" r:id="rId14"/>
    <p:sldId id="3769" r:id="rId15"/>
    <p:sldId id="3770" r:id="rId16"/>
    <p:sldId id="3771" r:id="rId17"/>
    <p:sldId id="3772" r:id="rId18"/>
    <p:sldId id="3773" r:id="rId19"/>
    <p:sldId id="3774" r:id="rId20"/>
    <p:sldId id="3775" r:id="rId21"/>
    <p:sldId id="3776" r:id="rId22"/>
    <p:sldId id="3777" r:id="rId23"/>
    <p:sldId id="3779" r:id="rId24"/>
    <p:sldId id="3780" r:id="rId25"/>
    <p:sldId id="4286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71E17377-A94B-4C38-B0BA-668226A03655}">
          <p14:sldIdLst>
            <p14:sldId id="4280"/>
            <p14:sldId id="4283"/>
            <p14:sldId id="4292"/>
            <p14:sldId id="4284"/>
            <p14:sldId id="4285"/>
            <p14:sldId id="3782"/>
            <p14:sldId id="4004"/>
            <p14:sldId id="4006"/>
            <p14:sldId id="3980"/>
            <p14:sldId id="4008"/>
            <p14:sldId id="4007"/>
            <p14:sldId id="3783"/>
            <p14:sldId id="3768"/>
            <p14:sldId id="3769"/>
            <p14:sldId id="3770"/>
            <p14:sldId id="3771"/>
            <p14:sldId id="3772"/>
            <p14:sldId id="3773"/>
            <p14:sldId id="3774"/>
            <p14:sldId id="3775"/>
            <p14:sldId id="3776"/>
            <p14:sldId id="3777"/>
            <p14:sldId id="3779"/>
            <p14:sldId id="3780"/>
            <p14:sldId id="4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pos="3182" userDrawn="1">
          <p15:clr>
            <a:srgbClr val="A4A3A4"/>
          </p15:clr>
        </p15:guide>
        <p15:guide id="3" orient="horz" pos="4065" userDrawn="1">
          <p15:clr>
            <a:srgbClr val="A4A3A4"/>
          </p15:clr>
        </p15:guide>
        <p15:guide id="4" pos="751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tor Pergher" initials="VP" lastIdx="1" clrIdx="0">
    <p:extLst>
      <p:ext uri="{19B8F6BF-5375-455C-9EA6-DF929625EA0E}">
        <p15:presenceInfo xmlns:p15="http://schemas.microsoft.com/office/powerpoint/2012/main" userId="f995946c5414da6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7C80"/>
    <a:srgbClr val="FFE699"/>
    <a:srgbClr val="00C3F7"/>
    <a:srgbClr val="00DBBB"/>
    <a:srgbClr val="BCF6ED"/>
    <a:srgbClr val="70AD47"/>
    <a:srgbClr val="F2F2F2"/>
    <a:srgbClr val="F7F7F7"/>
    <a:srgbClr val="0067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30" y="96"/>
      </p:cViewPr>
      <p:guideLst>
        <p:guide orient="horz" pos="890"/>
        <p:guide pos="3182"/>
        <p:guide orient="horz" pos="4065"/>
        <p:guide pos="75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BRC%20-%20Caroline\Desktop\modelos\ANS%20-%20Processamento%20-%20Qualificada.xlsm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RC%20-%20Caroline\Desktop\modelos\ANS%20-%20Processamento%20-%20Qualificada.xlsm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BRC%20-%20Caroline\Desktop\modelos\ANS%20-%20Processamento%20-%20Qualificada.xlsm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RC%20-%20Caroline\Desktop\modelos\ANS%20-%20Processamento%20-%20Qualificada.xlsm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RC%20-%20Caroline\Desktop\modelos\ANS%20-%20Processamento%20-%20Qualificada.xlsm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BRC%20-%20Caroline\Desktop\modelos\ANS%20-%20Processamento%20-%20Qualificada.xlsm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RC%20-%20Caroline\Desktop\modelos\ANS%20-%20Processamento%20-%20Qualificada.xlsm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BRC%20-%20Caroline\Desktop\modelos\ANS%20-%20Processamento%20-%20Qualificada.xlsm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RC%20-%20Caroline\Desktop\modelos\ANS%20-%20Processamento%20-%20Qualificada.xlsm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RC%20-%20Caroline\Desktop\modelos\ANS%20-%20Processamento%20-%20Qualificada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RC%20-%20Caroline\Desktop\modelos\ANS%20-%20Processamento%20-%20Qualificada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RC%20-%20Caroline\Desktop\modelos\ANS%20-%20Processamento%20-%20Qualificada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RC%20-%20Caroline\Desktop\modelos\ANS%20-%20Processamento%20-%20Qualificada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RC%20-%20Caroline\Desktop\modelos\ANS%20-%20Processamento%20-%20Qualificada.xlsm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BRC%20-%20Caroline\Desktop\modelos\ANS%20-%20Processamento%20-%20Qualificada.xlsm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RC%20-%20Caroline\Desktop\modelos\ANS%20-%20Processamento%20-%20Qualificada.xlsm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BRC%20-%20Caroline\Desktop\modelos\ANS%20-%20Processamento%20-%20Qualificada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Gráficos!$B$26</c:f>
              <c:strCache>
                <c:ptCount val="1"/>
                <c:pt idx="0">
                  <c:v>Masculino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287484260734E-3"/>
                  <c:y val="-0.329562025387395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32-40BA-AD5C-CAB0A9026FCE}"/>
                </c:ext>
              </c:extLst>
            </c:dLbl>
            <c:dLbl>
              <c:idx val="1"/>
              <c:layout>
                <c:manualLayout>
                  <c:x val="-4.6762135673586828E-2"/>
                  <c:y val="-0.304364216720748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rgbClr val="582808"/>
                      </a:solidFill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32-40BA-AD5C-CAB0A9026F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Gráficos!$C$26:$D$26</c:f>
              <c:numCache>
                <c:formatCode>0.0</c:formatCode>
                <c:ptCount val="2"/>
                <c:pt idx="0">
                  <c:v>44.609665427509292</c:v>
                </c:pt>
                <c:pt idx="1">
                  <c:v>55.390334572490708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32-40BA-AD5C-CAB0A9026FCE}"/>
            </c:ext>
          </c:extLst>
        </c:ser>
        <c:ser>
          <c:idx val="1"/>
          <c:order val="1"/>
          <c:tx>
            <c:strRef>
              <c:f>Gráficos!$B$25</c:f>
              <c:strCache>
                <c:ptCount val="1"/>
                <c:pt idx="0">
                  <c:v>Feminino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Gráficos!$C$25:$D$25</c:f>
              <c:numCache>
                <c:formatCode>0.0</c:formatCode>
                <c:ptCount val="2"/>
                <c:pt idx="0">
                  <c:v>55.390334572490708</c:v>
                </c:pt>
                <c:pt idx="1">
                  <c:v>44.609665427509292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32-40BA-AD5C-CAB0A9026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419706391873093E-2"/>
          <c:y val="8.5927112618772436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1E-4C02-BDA0-8769D9B3A0AC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1E-4C02-BDA0-8769D9B3A0AC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01E-4C02-BDA0-8769D9B3A0AC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01E-4C02-BDA0-8769D9B3A0AC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01E-4C02-BDA0-8769D9B3A0A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01E-4C02-BDA0-8769D9B3A0A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01E-4C02-BDA0-8769D9B3A0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Gráficos!$B$158:$B$162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Gráficos!$C$158:$C$162</c:f>
              <c:numCache>
                <c:formatCode>0.0</c:formatCode>
                <c:ptCount val="5"/>
                <c:pt idx="0">
                  <c:v>24.215246636771301</c:v>
                </c:pt>
                <c:pt idx="1">
                  <c:v>50.672645739910315</c:v>
                </c:pt>
                <c:pt idx="2">
                  <c:v>20.179372197309416</c:v>
                </c:pt>
                <c:pt idx="3">
                  <c:v>3.5874439461883409</c:v>
                </c:pt>
                <c:pt idx="4">
                  <c:v>1.3452914798206279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01E-4C02-BDA0-8769D9B3A0A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Gráficos!$P$159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287484260734E-3"/>
                  <c:y val="-0.3295620253873959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9A-40DA-B6CD-4E8C735D2AD6}"/>
                </c:ext>
              </c:extLst>
            </c:dLbl>
            <c:dLbl>
              <c:idx val="1"/>
              <c:layout>
                <c:manualLayout>
                  <c:x val="-4.6762185169483959E-2"/>
                  <c:y val="-0.2722936564420638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9A-40DA-B6CD-4E8C735D2A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Gráficos!$Q$158:$Q$159</c:f>
              <c:numCache>
                <c:formatCode>0.0</c:formatCode>
                <c:ptCount val="2"/>
                <c:pt idx="0">
                  <c:v>79.797979797979806</c:v>
                </c:pt>
                <c:pt idx="1">
                  <c:v>70.967741935483872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9A-40DA-B6CD-4E8C735D2AD6}"/>
            </c:ext>
          </c:extLst>
        </c:ser>
        <c:ser>
          <c:idx val="1"/>
          <c:order val="1"/>
          <c:tx>
            <c:strRef>
              <c:f>Gráficos!$P$158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Gráficos!$R$158:$R$159</c:f>
              <c:numCache>
                <c:formatCode>0.0</c:formatCode>
                <c:ptCount val="2"/>
                <c:pt idx="0">
                  <c:v>20.202020202020194</c:v>
                </c:pt>
                <c:pt idx="1">
                  <c:v>29.032258064516128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9A-40DA-B6CD-4E8C735D2A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7FC-4A37-B119-B617BD0F641F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7FC-4A37-B119-B617BD0F641F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7FC-4A37-B119-B617BD0F64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Gráficos!$B$182:$B$183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Gráficos!$C$182:$C$183</c:f>
              <c:numCache>
                <c:formatCode>0.0</c:formatCode>
                <c:ptCount val="2"/>
                <c:pt idx="0">
                  <c:v>69.841269841269835</c:v>
                </c:pt>
                <c:pt idx="1">
                  <c:v>30.158730158730158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FC-4A37-B119-B617BD0F64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B6-4DE5-B6C8-8CDC346006FA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B6-4DE5-B6C8-8CDC346006FA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3B6-4DE5-B6C8-8CDC346006FA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3B6-4DE5-B6C8-8CDC346006FA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3B6-4DE5-B6C8-8CDC346006F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3B6-4DE5-B6C8-8CDC346006F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3B6-4DE5-B6C8-8CDC346006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Gráficos!$B$200:$B$204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Gráficos!$C$200:$C$204</c:f>
              <c:numCache>
                <c:formatCode>0.0</c:formatCode>
                <c:ptCount val="5"/>
                <c:pt idx="0">
                  <c:v>20.930232558139537</c:v>
                </c:pt>
                <c:pt idx="1">
                  <c:v>58.139534883720934</c:v>
                </c:pt>
                <c:pt idx="2">
                  <c:v>15.11627906976744</c:v>
                </c:pt>
                <c:pt idx="3">
                  <c:v>3.4883720930232558</c:v>
                </c:pt>
                <c:pt idx="4">
                  <c:v>2.3255813953488373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3B6-4DE5-B6C8-8CDC346006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Gráficos!$P$201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287484260734E-3"/>
                  <c:y val="-0.3295620253873959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A4-4475-8926-11852A803923}"/>
                </c:ext>
              </c:extLst>
            </c:dLbl>
            <c:dLbl>
              <c:idx val="1"/>
              <c:layout>
                <c:manualLayout>
                  <c:x val="-4.6762135673586828E-2"/>
                  <c:y val="-0.3043642167207485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A4-4475-8926-11852A8039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Gráficos!$Q$200:$Q$201</c:f>
              <c:numCache>
                <c:formatCode>0.0</c:formatCode>
                <c:ptCount val="2"/>
                <c:pt idx="0">
                  <c:v>81.25</c:v>
                </c:pt>
                <c:pt idx="1">
                  <c:v>76.31578947368422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A4-4475-8926-11852A803923}"/>
            </c:ext>
          </c:extLst>
        </c:ser>
        <c:ser>
          <c:idx val="1"/>
          <c:order val="1"/>
          <c:tx>
            <c:strRef>
              <c:f>Gráficos!$P$158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Gráficos!$R$200:$R$201</c:f>
              <c:numCache>
                <c:formatCode>0.0</c:formatCode>
                <c:ptCount val="2"/>
                <c:pt idx="0">
                  <c:v>18.75</c:v>
                </c:pt>
                <c:pt idx="1">
                  <c:v>23.68421052631578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A4-4475-8926-11852A8039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32-47A1-A76E-32AD4AB764E2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532-47A1-A76E-32AD4AB764E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532-47A1-A76E-32AD4AB764E2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532-47A1-A76E-32AD4AB764E2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532-47A1-A76E-32AD4AB764E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532-47A1-A76E-32AD4AB764E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532-47A1-A76E-32AD4AB764E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Gráficos!$B$224:$B$228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Gráficos!$C$224:$C$228</c:f>
              <c:numCache>
                <c:formatCode>0.0</c:formatCode>
                <c:ptCount val="5"/>
                <c:pt idx="0">
                  <c:v>34.848484848484851</c:v>
                </c:pt>
                <c:pt idx="1">
                  <c:v>48.863636363636367</c:v>
                </c:pt>
                <c:pt idx="2">
                  <c:v>14.015151515151514</c:v>
                </c:pt>
                <c:pt idx="3">
                  <c:v>2.2727272727272729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532-47A1-A76E-32AD4AB764E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Gráficos!$P$225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287484260734E-3"/>
                  <c:y val="-0.3295620253873959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33-47D9-8897-9CDD3EA89251}"/>
                </c:ext>
              </c:extLst>
            </c:dLbl>
            <c:dLbl>
              <c:idx val="1"/>
              <c:layout>
                <c:manualLayout>
                  <c:x val="-4.6762135673586828E-2"/>
                  <c:y val="-0.3043642167207485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33-47D9-8897-9CDD3EA892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Gráficos!$Q$224:$Q$225</c:f>
              <c:numCache>
                <c:formatCode>0.0</c:formatCode>
                <c:ptCount val="2"/>
                <c:pt idx="0">
                  <c:v>82.5</c:v>
                </c:pt>
                <c:pt idx="1">
                  <c:v>84.722222222222214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33-47D9-8897-9CDD3EA89251}"/>
            </c:ext>
          </c:extLst>
        </c:ser>
        <c:ser>
          <c:idx val="1"/>
          <c:order val="1"/>
          <c:tx>
            <c:strRef>
              <c:f>Gráficos!$P$158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Gráficos!$R$224:$R$225</c:f>
              <c:numCache>
                <c:formatCode>0.0</c:formatCode>
                <c:ptCount val="2"/>
                <c:pt idx="0">
                  <c:v>17.5</c:v>
                </c:pt>
                <c:pt idx="1">
                  <c:v>15.277777777777786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533-47D9-8897-9CDD3EA892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143022745483613E-2"/>
          <c:y val="8.5927251611831595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73-43B6-84B0-5F9B9D4C42F8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73-43B6-84B0-5F9B9D4C42F8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973-43B6-84B0-5F9B9D4C42F8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973-43B6-84B0-5F9B9D4C42F8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973-43B6-84B0-5F9B9D4C42F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973-43B6-84B0-5F9B9D4C42F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Gráficos!$B$247:$B$251</c:f>
              <c:strCache>
                <c:ptCount val="5"/>
                <c:pt idx="0">
                  <c:v>Definitivamente Recomendaria</c:v>
                </c:pt>
                <c:pt idx="1">
                  <c:v>Recomendaria</c:v>
                </c:pt>
                <c:pt idx="2">
                  <c:v>Indiferente</c:v>
                </c:pt>
                <c:pt idx="3">
                  <c:v>Recomendaria com Ressalvas</c:v>
                </c:pt>
                <c:pt idx="4">
                  <c:v>Não Recomendaria</c:v>
                </c:pt>
              </c:strCache>
            </c:strRef>
          </c:cat>
          <c:val>
            <c:numRef>
              <c:f>Gráficos!$C$247:$C$251</c:f>
              <c:numCache>
                <c:formatCode>0.0</c:formatCode>
                <c:ptCount val="5"/>
                <c:pt idx="0">
                  <c:v>7.2796934865900385</c:v>
                </c:pt>
                <c:pt idx="1">
                  <c:v>67.81609195402298</c:v>
                </c:pt>
                <c:pt idx="2">
                  <c:v>2.6819923371647509</c:v>
                </c:pt>
                <c:pt idx="3">
                  <c:v>16.475095785440612</c:v>
                </c:pt>
                <c:pt idx="4">
                  <c:v>5.7471264367816088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973-43B6-84B0-5F9B9D4C42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7602799650044"/>
          <c:y val="5.0925925925925923E-2"/>
          <c:w val="0.66457305336832884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Gráficos!$M$23</c:f>
              <c:strCache>
                <c:ptCount val="1"/>
                <c:pt idx="0">
                  <c:v>A - Antes de começarmos a pesquisa, por gentileza nos informe a sua idade:</c:v>
                </c:pt>
              </c:strCache>
            </c:strRef>
          </c:tx>
          <c:spPr>
            <a:pattFill prst="narVert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Gráficos!$M$25:$M$30</c:f>
              <c:strCache>
                <c:ptCount val="6"/>
                <c:pt idx="0">
                  <c:v>De 18 a 25 anos</c:v>
                </c:pt>
                <c:pt idx="1">
                  <c:v>De 26 a 35 anos</c:v>
                </c:pt>
                <c:pt idx="2">
                  <c:v>De 36 a 45 anos</c:v>
                </c:pt>
                <c:pt idx="3">
                  <c:v>De 46 a 55 anos</c:v>
                </c:pt>
                <c:pt idx="4">
                  <c:v>De 56 a 65 anos</c:v>
                </c:pt>
                <c:pt idx="5">
                  <c:v>Mais de 65 anos</c:v>
                </c:pt>
              </c:strCache>
            </c:strRef>
          </c:cat>
          <c:val>
            <c:numRef>
              <c:f>Gráficos!$N$25:$N$30</c:f>
              <c:numCache>
                <c:formatCode>0.0</c:formatCode>
                <c:ptCount val="6"/>
                <c:pt idx="0">
                  <c:v>7.0631970260223049</c:v>
                </c:pt>
                <c:pt idx="1">
                  <c:v>13.382899628252787</c:v>
                </c:pt>
                <c:pt idx="2">
                  <c:v>18.587360594795538</c:v>
                </c:pt>
                <c:pt idx="3">
                  <c:v>14.869888475836431</c:v>
                </c:pt>
                <c:pt idx="4">
                  <c:v>13.011152416356877</c:v>
                </c:pt>
                <c:pt idx="5">
                  <c:v>33.085501858736059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4B-4698-A654-C6A7A87FC6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48"/>
        <c:axId val="115416576"/>
        <c:axId val="89640896"/>
      </c:barChart>
      <c:catAx>
        <c:axId val="115416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9640896"/>
        <c:crosses val="autoZero"/>
        <c:auto val="1"/>
        <c:lblAlgn val="ctr"/>
        <c:lblOffset val="100"/>
        <c:noMultiLvlLbl val="0"/>
      </c:catAx>
      <c:valAx>
        <c:axId val="89640896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11541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77-4B71-A114-062C57F349E5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77-4B71-A114-062C57F349E5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B77-4B71-A114-062C57F349E5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B77-4B71-A114-062C57F349E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B77-4B71-A114-062C57F349E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B77-4B71-A114-062C57F349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Gráficos!$B$47:$B$50</c:f>
              <c:strCache>
                <c:ptCount val="4"/>
                <c:pt idx="0">
                  <c:v>Sempre</c:v>
                </c:pt>
                <c:pt idx="1">
                  <c:v>A maioria das vezes</c:v>
                </c:pt>
                <c:pt idx="2">
                  <c:v>Às vezes</c:v>
                </c:pt>
                <c:pt idx="3">
                  <c:v>Nunca</c:v>
                </c:pt>
              </c:strCache>
            </c:strRef>
          </c:cat>
          <c:val>
            <c:numRef>
              <c:f>Gráficos!$C$47:$C$50</c:f>
              <c:numCache>
                <c:formatCode>0.0</c:formatCode>
                <c:ptCount val="4"/>
                <c:pt idx="0">
                  <c:v>77.489177489177479</c:v>
                </c:pt>
                <c:pt idx="1">
                  <c:v>14.71861471861472</c:v>
                </c:pt>
                <c:pt idx="2">
                  <c:v>6.9264069264069263</c:v>
                </c:pt>
                <c:pt idx="3">
                  <c:v>0.86580086580086579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B77-4B71-A114-062C57F349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D51-40A8-91CD-15B43B452F2A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51-40A8-91CD-15B43B452F2A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D51-40A8-91CD-15B43B452F2A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D51-40A8-91CD-15B43B452F2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D51-40A8-91CD-15B43B452F2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D51-40A8-91CD-15B43B452F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Gráficos!$B$70:$B$73</c:f>
              <c:strCache>
                <c:ptCount val="4"/>
                <c:pt idx="0">
                  <c:v>Sempre</c:v>
                </c:pt>
                <c:pt idx="1">
                  <c:v>A maioria das vezes</c:v>
                </c:pt>
                <c:pt idx="2">
                  <c:v>Às vezes</c:v>
                </c:pt>
                <c:pt idx="3">
                  <c:v>Nunca</c:v>
                </c:pt>
              </c:strCache>
            </c:strRef>
          </c:cat>
          <c:val>
            <c:numRef>
              <c:f>Gráficos!$C$70:$C$73</c:f>
              <c:numCache>
                <c:formatCode>0.0</c:formatCode>
                <c:ptCount val="4"/>
                <c:pt idx="0">
                  <c:v>81.547619047619051</c:v>
                </c:pt>
                <c:pt idx="1">
                  <c:v>12.5</c:v>
                </c:pt>
                <c:pt idx="2">
                  <c:v>5.3571428571428568</c:v>
                </c:pt>
                <c:pt idx="3">
                  <c:v>0.59523809523809523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D51-40A8-91CD-15B43B452F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51-48A0-9D0F-0EDC2244BFF0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151-48A0-9D0F-0EDC2244BFF0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151-48A0-9D0F-0EDC2244BF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Gráficos!$B$93:$B$94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Gráficos!$C$93:$C$94</c:f>
              <c:numCache>
                <c:formatCode>0.0</c:formatCode>
                <c:ptCount val="2"/>
                <c:pt idx="0">
                  <c:v>25.454545454545453</c:v>
                </c:pt>
                <c:pt idx="1">
                  <c:v>74.545454545454547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51-48A0-9D0F-0EDC2244BF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37-4ADD-B14A-B5CAD6441287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37-4ADD-B14A-B5CAD6441287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37-4ADD-B14A-B5CAD6441287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F37-4ADD-B14A-B5CAD6441287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F37-4ADD-B14A-B5CAD644128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F37-4ADD-B14A-B5CAD644128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F37-4ADD-B14A-B5CAD64412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Gráficos!$B$110:$B$114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Gráficos!$C$110:$C$114</c:f>
              <c:numCache>
                <c:formatCode>0.0</c:formatCode>
                <c:ptCount val="5"/>
                <c:pt idx="0">
                  <c:v>43.983402489626556</c:v>
                </c:pt>
                <c:pt idx="1">
                  <c:v>42.323651452282157</c:v>
                </c:pt>
                <c:pt idx="2">
                  <c:v>11.618257261410788</c:v>
                </c:pt>
                <c:pt idx="3">
                  <c:v>2.0746887966804977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F37-4ADD-B14A-B5CAD64412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Gráficos!$P$111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4931074572089E-3"/>
                  <c:y val="-0.2600753367003367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74-451E-9D42-C5D18A7C12F4}"/>
                </c:ext>
              </c:extLst>
            </c:dLbl>
            <c:dLbl>
              <c:idx val="1"/>
              <c:layout>
                <c:manualLayout>
                  <c:x val="-3.094253446271393E-2"/>
                  <c:y val="-0.240222643097643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74-451E-9D42-C5D18A7C12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Gráficos!$Q$110:$Q$111</c:f>
              <c:numCache>
                <c:formatCode>0.0</c:formatCode>
                <c:ptCount val="2"/>
                <c:pt idx="0">
                  <c:v>87.61904761904762</c:v>
                </c:pt>
                <c:pt idx="1">
                  <c:v>85.294117647058812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74-451E-9D42-C5D18A7C12F4}"/>
            </c:ext>
          </c:extLst>
        </c:ser>
        <c:ser>
          <c:idx val="1"/>
          <c:order val="1"/>
          <c:tx>
            <c:strRef>
              <c:f>Gráficos!$P$110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Gráficos!$R$110:$R$111</c:f>
              <c:numCache>
                <c:formatCode>0.0</c:formatCode>
                <c:ptCount val="2"/>
                <c:pt idx="0">
                  <c:v>12.38095238095238</c:v>
                </c:pt>
                <c:pt idx="1">
                  <c:v>14.705882352941188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74-451E-9D42-C5D18A7C12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FC-44AB-9D52-DC2AED26E473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1FC-44AB-9D52-DC2AED26E473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1FC-44AB-9D52-DC2AED26E473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1FC-44AB-9D52-DC2AED26E473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1FC-44AB-9D52-DC2AED26E47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1FC-44AB-9D52-DC2AED26E47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1FC-44AB-9D52-DC2AED26E4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Gráficos!$B$134:$B$138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Gráficos!$C$134:$C$138</c:f>
              <c:numCache>
                <c:formatCode>0.0</c:formatCode>
                <c:ptCount val="5"/>
                <c:pt idx="0">
                  <c:v>25.120772946859905</c:v>
                </c:pt>
                <c:pt idx="1">
                  <c:v>42.028985507246375</c:v>
                </c:pt>
                <c:pt idx="2">
                  <c:v>20.289855072463769</c:v>
                </c:pt>
                <c:pt idx="3">
                  <c:v>8.695652173913043</c:v>
                </c:pt>
                <c:pt idx="4">
                  <c:v>3.8647342995169081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1FC-44AB-9D52-DC2AED26E4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Gráficos!$P$135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735345347677074E-3"/>
                  <c:y val="-0.2386951857343493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23-45A2-AE7E-A5B3FF6D1258}"/>
                </c:ext>
              </c:extLst>
            </c:dLbl>
            <c:dLbl>
              <c:idx val="1"/>
              <c:layout>
                <c:manualLayout>
                  <c:x val="-5.2035397789153705E-2"/>
                  <c:y val="-0.2295327316781432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23-45A2-AE7E-A5B3FF6D12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Gráficos!$Q$134:$Q$135</c:f>
              <c:numCache>
                <c:formatCode>0.0</c:formatCode>
                <c:ptCount val="2"/>
                <c:pt idx="0">
                  <c:v>67.741935483870975</c:v>
                </c:pt>
                <c:pt idx="1">
                  <c:v>66.666666666666657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23-45A2-AE7E-A5B3FF6D1258}"/>
            </c:ext>
          </c:extLst>
        </c:ser>
        <c:ser>
          <c:idx val="1"/>
          <c:order val="1"/>
          <c:tx>
            <c:strRef>
              <c:f>Gráficos!$P$134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Gráficos!$R$134:$R$135</c:f>
              <c:numCache>
                <c:formatCode>0.0</c:formatCode>
                <c:ptCount val="2"/>
                <c:pt idx="0">
                  <c:v>32.258064516129025</c:v>
                </c:pt>
                <c:pt idx="1">
                  <c:v>33.333333333333343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23-45A2-AE7E-A5B3FF6D12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657BF-156C-4FBC-9087-C4F0CB219B8E}" type="datetimeFigureOut">
              <a:rPr lang="pt-BR" smtClean="0"/>
              <a:t>12/09/2024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10FA5-3DD5-4ACF-930E-76BA53D5839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063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6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411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7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7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8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74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9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789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10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72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11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67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12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715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669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94BFCD-432F-47C0-984C-BD9DAF2DB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769" y="1148618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nível0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2D3A0750-620B-45DE-8672-37E282AAF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30" y="0"/>
            <a:ext cx="7444156" cy="571500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505941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49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54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49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200F559-3912-4F0E-B9A9-68DF1325B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941A-0006-4041-859E-62DD6902F30E}" type="datetimeFigureOut">
              <a:rPr lang="pt-BR" smtClean="0"/>
              <a:t>12/09/2024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A27085E-3F4E-4715-8DFA-63583DC78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6EA5716-A06D-4D14-B5D3-A3E243322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A7C8-3E83-4A82-AB52-C46F2AED23B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021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tângulo 66">
            <a:extLst>
              <a:ext uri="{FF2B5EF4-FFF2-40B4-BE49-F238E27FC236}">
                <a16:creationId xmlns:a16="http://schemas.microsoft.com/office/drawing/2014/main" id="{F28BA281-2DD2-486A-B9A0-796B67CAC659}"/>
              </a:ext>
            </a:extLst>
          </p:cNvPr>
          <p:cNvSpPr/>
          <p:nvPr userDrawn="1"/>
        </p:nvSpPr>
        <p:spPr>
          <a:xfrm flipV="1">
            <a:off x="0" y="6743700"/>
            <a:ext cx="12192000" cy="114300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AC26E7DF-54B1-43C6-BA87-2D9E7A04A1E2}"/>
              </a:ext>
            </a:extLst>
          </p:cNvPr>
          <p:cNvCxnSpPr/>
          <p:nvPr userDrawn="1"/>
        </p:nvCxnSpPr>
        <p:spPr>
          <a:xfrm>
            <a:off x="490071" y="1073979"/>
            <a:ext cx="656247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>
            <a:extLst>
              <a:ext uri="{FF2B5EF4-FFF2-40B4-BE49-F238E27FC236}">
                <a16:creationId xmlns:a16="http://schemas.microsoft.com/office/drawing/2014/main" id="{FFD49BF6-D603-4F61-8A55-D68439DDF9D3}"/>
              </a:ext>
            </a:extLst>
          </p:cNvPr>
          <p:cNvSpPr/>
          <p:nvPr userDrawn="1"/>
        </p:nvSpPr>
        <p:spPr>
          <a:xfrm>
            <a:off x="-8495" y="139338"/>
            <a:ext cx="313295" cy="8334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5C160B69-EC2E-4DBD-A3BA-CA51A032F713}"/>
              </a:ext>
            </a:extLst>
          </p:cNvPr>
          <p:cNvSpPr/>
          <p:nvPr userDrawn="1"/>
        </p:nvSpPr>
        <p:spPr>
          <a:xfrm>
            <a:off x="361027" y="139338"/>
            <a:ext cx="156648" cy="8334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A25BA03-C9B5-4234-9944-CB98500FFA62}"/>
              </a:ext>
            </a:extLst>
          </p:cNvPr>
          <p:cNvSpPr/>
          <p:nvPr userDrawn="1"/>
        </p:nvSpPr>
        <p:spPr>
          <a:xfrm>
            <a:off x="11194869" y="0"/>
            <a:ext cx="692331" cy="11346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 descr="logotipo-plano-vera">
            <a:extLst>
              <a:ext uri="{FF2B5EF4-FFF2-40B4-BE49-F238E27FC236}">
                <a16:creationId xmlns:a16="http://schemas.microsoft.com/office/drawing/2014/main" id="{64400CAC-045F-45E3-8B20-E005C355D9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709" y="468307"/>
            <a:ext cx="1589852" cy="42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83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5" r:id="rId4"/>
    <p:sldLayoutId id="2147483666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1C1C1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20.png"/><Relationship Id="rId7" Type="http://schemas.microsoft.com/office/2007/relationships/hdphoto" Target="../media/hdphoto1.wdp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20.png"/><Relationship Id="rId7" Type="http://schemas.microsoft.com/office/2007/relationships/hdphoto" Target="../media/hdphoto1.wdp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image" Target="../media/image20.png"/><Relationship Id="rId7" Type="http://schemas.microsoft.com/office/2007/relationships/hdphoto" Target="../media/hdphoto1.wdp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image" Target="../media/image20.png"/><Relationship Id="rId7" Type="http://schemas.microsoft.com/office/2007/relationships/hdphoto" Target="../media/hdphoto1.wdp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image" Target="../media/image20.png"/><Relationship Id="rId7" Type="http://schemas.microsoft.com/office/2007/relationships/hdphoto" Target="../media/hdphoto1.wdp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Mulher com celular na mão&#10;&#10;Descrição gerada automaticamente com confiança média">
            <a:extLst>
              <a:ext uri="{FF2B5EF4-FFF2-40B4-BE49-F238E27FC236}">
                <a16:creationId xmlns:a16="http://schemas.microsoft.com/office/drawing/2014/main" id="{66C03191-EAC1-4A0A-B702-815ED3CCA7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5"/>
          <a:stretch/>
        </p:blipFill>
        <p:spPr>
          <a:xfrm>
            <a:off x="0" y="-13253"/>
            <a:ext cx="12274739" cy="6771861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2725355B-6944-480A-86C5-30EB9E1B27FD}"/>
              </a:ext>
            </a:extLst>
          </p:cNvPr>
          <p:cNvSpPr/>
          <p:nvPr/>
        </p:nvSpPr>
        <p:spPr>
          <a:xfrm>
            <a:off x="8419080" y="-13252"/>
            <a:ext cx="3772920" cy="5760000"/>
          </a:xfrm>
          <a:prstGeom prst="rect">
            <a:avLst/>
          </a:prstGeom>
          <a:solidFill>
            <a:srgbClr val="FEFEF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spc="300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8C250E5-9607-47BB-A181-EADBA97864FF}"/>
              </a:ext>
            </a:extLst>
          </p:cNvPr>
          <p:cNvSpPr txBox="1"/>
          <p:nvPr/>
        </p:nvSpPr>
        <p:spPr>
          <a:xfrm>
            <a:off x="8419080" y="1937031"/>
            <a:ext cx="3772920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ea typeface="Cambria" panose="02040503050406030204" pitchFamily="18" charset="0"/>
              </a:rPr>
              <a:t>Pesquisa de Satisfação com Beneficiários 2023</a:t>
            </a:r>
          </a:p>
          <a:p>
            <a:pPr algn="ctr"/>
            <a:r>
              <a:rPr lang="pt-BR" b="1" dirty="0">
                <a:cs typeface="Calibri" panose="020F0502020204030204" pitchFamily="34" charset="0"/>
              </a:rPr>
              <a:t>(Ano Base 2022)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609FD5A5-4354-49AF-B532-6D59A2DA9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468" y="5024946"/>
            <a:ext cx="2700141" cy="46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m 7" descr="logotipo-plano-vera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717" y="780310"/>
            <a:ext cx="3413644" cy="84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603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6E92A931-AD82-41C0-9C5E-38BDBA0B05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488005"/>
              </p:ext>
            </p:extLst>
          </p:nvPr>
        </p:nvGraphicFramePr>
        <p:xfrm>
          <a:off x="664473" y="3497803"/>
          <a:ext cx="10761086" cy="2464641"/>
        </p:xfrm>
        <a:graphic>
          <a:graphicData uri="http://schemas.openxmlformats.org/drawingml/2006/table">
            <a:tbl>
              <a:tblPr/>
              <a:tblGrid>
                <a:gridCol w="6330051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4159136859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2628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8 - Documentos e formulários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 preenchi documentos ou formulários exigidos pelo meu plano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47,6%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 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732845"/>
                  </a:ext>
                </a:extLst>
              </a:tr>
              <a:tr h="1839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36B1CD8-7A90-4BA9-B427-8BC30CA03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811480"/>
              </p:ext>
            </p:extLst>
          </p:nvPr>
        </p:nvGraphicFramePr>
        <p:xfrm>
          <a:off x="664473" y="1829942"/>
          <a:ext cx="10761086" cy="1444525"/>
        </p:xfrm>
        <a:graphic>
          <a:graphicData uri="http://schemas.openxmlformats.org/drawingml/2006/table">
            <a:tbl>
              <a:tblPr/>
              <a:tblGrid>
                <a:gridCol w="6330051">
                  <a:extLst>
                    <a:ext uri="{9D8B030D-6E8A-4147-A177-3AD203B41FA5}">
                      <a16:colId xmlns:a16="http://schemas.microsoft.com/office/drawing/2014/main" val="2634065673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349016449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1721378040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172422263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4191418555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4280801574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2026723250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2654411616"/>
                    </a:ext>
                  </a:extLst>
                </a:gridCol>
              </a:tblGrid>
              <a:tr h="3243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7 - Nos últimos 12 meses, quando você fez uma reclamação para o seu plano você teve sua demanda resolvida?</a:t>
                      </a:r>
                    </a:p>
                  </a:txBody>
                  <a:tcPr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508042"/>
                  </a:ext>
                </a:extLst>
              </a:tr>
              <a:tr h="2787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094340"/>
                  </a:ext>
                </a:extLst>
              </a:tr>
              <a:tr h="2787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812497"/>
                  </a:ext>
                </a:extLst>
              </a:tr>
              <a:tr h="2787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Nos 12 últimos meses não reclamei do meu plano de saúde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69,1%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64,5%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302557"/>
                  </a:ext>
                </a:extLst>
              </a:tr>
              <a:tr h="2787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sei/ Não me lembro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676769"/>
                  </a:ext>
                </a:extLst>
              </a:tr>
            </a:tbl>
          </a:graphicData>
        </a:graphic>
      </p:graphicFrame>
      <p:sp>
        <p:nvSpPr>
          <p:cNvPr id="18" name="CaixaDeTexto 17">
            <a:extLst>
              <a:ext uri="{FF2B5EF4-FFF2-40B4-BE49-F238E27FC236}">
                <a16:creationId xmlns:a16="http://schemas.microsoft.com/office/drawing/2014/main" id="{38DC8372-812B-45D5-B3BB-2FDB49311852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10E7F8F-81EF-4896-BB4E-363621424479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312006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06685DE3-CFC2-478C-A015-877E33F3E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411502"/>
              </p:ext>
            </p:extLst>
          </p:nvPr>
        </p:nvGraphicFramePr>
        <p:xfrm>
          <a:off x="595607" y="4218211"/>
          <a:ext cx="11000785" cy="1940721"/>
        </p:xfrm>
        <a:graphic>
          <a:graphicData uri="http://schemas.openxmlformats.org/drawingml/2006/table">
            <a:tbl>
              <a:tblPr/>
              <a:tblGrid>
                <a:gridCol w="6471050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201856324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26852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10 - Recomendação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Definitivamente recomendaria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Indiferente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Recomendaria com ressalvas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recomendaria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tenho como avaliar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287E78D-2D62-4107-AA56-9AA3C7536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989256"/>
              </p:ext>
            </p:extLst>
          </p:nvPr>
        </p:nvGraphicFramePr>
        <p:xfrm>
          <a:off x="595608" y="1826408"/>
          <a:ext cx="11000784" cy="2012674"/>
        </p:xfrm>
        <a:graphic>
          <a:graphicData uri="http://schemas.openxmlformats.org/drawingml/2006/table">
            <a:tbl>
              <a:tblPr/>
              <a:tblGrid>
                <a:gridCol w="6471049">
                  <a:extLst>
                    <a:ext uri="{9D8B030D-6E8A-4147-A177-3AD203B41FA5}">
                      <a16:colId xmlns:a16="http://schemas.microsoft.com/office/drawing/2014/main" val="2708719931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2201748171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619458888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4247876285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2760217300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929033464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414782708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680441401"/>
                    </a:ext>
                  </a:extLst>
                </a:gridCol>
              </a:tblGrid>
              <a:tr h="40151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9 - Avaliação 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386904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260546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48,0%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560826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456092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70224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507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tenho como avaliar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839478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D543B5BD-0277-4FBE-9F09-A025A1BCB372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465C9B9-22C0-4A22-887E-43D83D84B407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1282966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AF016A0-3574-4A6D-97EA-9C17CD19A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159536"/>
              </p:ext>
            </p:extLst>
          </p:nvPr>
        </p:nvGraphicFramePr>
        <p:xfrm>
          <a:off x="137251" y="1362816"/>
          <a:ext cx="3217658" cy="4188233"/>
        </p:xfrm>
        <a:graphic>
          <a:graphicData uri="http://schemas.openxmlformats.org/drawingml/2006/table">
            <a:tbl>
              <a:tblPr/>
              <a:tblGrid>
                <a:gridCol w="2055074">
                  <a:extLst>
                    <a:ext uri="{9D8B030D-6E8A-4147-A177-3AD203B41FA5}">
                      <a16:colId xmlns:a16="http://schemas.microsoft.com/office/drawing/2014/main" val="2479003568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3975291648"/>
                    </a:ext>
                  </a:extLst>
                </a:gridCol>
              </a:tblGrid>
              <a:tr h="22427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Distribuição por Cidade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224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Região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09011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CAMPINAS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ITU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036992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AMERICANA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144762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CAPIVARI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356262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SUMARE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612517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AMPARO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345136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INDAIATUBA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89911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ITATIBA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593186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PEDREIRA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456258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JAGUARIUNA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864294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HORTOLANDIA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661546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MONTE SIAO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351346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LIMEIRA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623956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VALINHOS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428413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ITAPIRA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625611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SALTO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26021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PAULINIA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043634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C5060610-6D3B-4CBA-899F-3604EBD32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54094"/>
              </p:ext>
            </p:extLst>
          </p:nvPr>
        </p:nvGraphicFramePr>
        <p:xfrm>
          <a:off x="7032567" y="1362816"/>
          <a:ext cx="4899200" cy="3596075"/>
        </p:xfrm>
        <a:graphic>
          <a:graphicData uri="http://schemas.openxmlformats.org/drawingml/2006/table">
            <a:tbl>
              <a:tblPr/>
              <a:tblGrid>
                <a:gridCol w="1233044">
                  <a:extLst>
                    <a:ext uri="{9D8B030D-6E8A-4147-A177-3AD203B41FA5}">
                      <a16:colId xmlns:a16="http://schemas.microsoft.com/office/drawing/2014/main" val="1222817563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3014015914"/>
                    </a:ext>
                  </a:extLst>
                </a:gridCol>
                <a:gridCol w="178404">
                  <a:extLst>
                    <a:ext uri="{9D8B030D-6E8A-4147-A177-3AD203B41FA5}">
                      <a16:colId xmlns:a16="http://schemas.microsoft.com/office/drawing/2014/main" val="3266097213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653553222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4171451215"/>
                    </a:ext>
                  </a:extLst>
                </a:gridCol>
              </a:tblGrid>
              <a:tr h="27193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Distribuição por Faixa Etária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09011"/>
                  </a:ext>
                </a:extLst>
              </a:tr>
              <a:tr h="2820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2820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26021"/>
                  </a:ext>
                </a:extLst>
              </a:tr>
              <a:tr h="2820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835570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306459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344492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401038"/>
                  </a:ext>
                </a:extLst>
              </a:tr>
              <a:tr h="301460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8792988"/>
                  </a:ext>
                </a:extLst>
              </a:tr>
              <a:tr h="272896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Distribuição por Gênero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954672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932485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2896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009218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77A4FC7E-8048-4D38-8B0D-EC9030B0CC6E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9ECEC8DD-0F9C-41A9-954C-3A46E3459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579758"/>
              </p:ext>
            </p:extLst>
          </p:nvPr>
        </p:nvGraphicFramePr>
        <p:xfrm>
          <a:off x="3533313" y="1362816"/>
          <a:ext cx="2325168" cy="4200076"/>
        </p:xfrm>
        <a:graphic>
          <a:graphicData uri="http://schemas.openxmlformats.org/drawingml/2006/table">
            <a:tbl>
              <a:tblPr/>
              <a:tblGrid>
                <a:gridCol w="1162584">
                  <a:extLst>
                    <a:ext uri="{9D8B030D-6E8A-4147-A177-3AD203B41FA5}">
                      <a16:colId xmlns:a16="http://schemas.microsoft.com/office/drawing/2014/main" val="4037291845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1869228324"/>
                    </a:ext>
                  </a:extLst>
                </a:gridCol>
              </a:tblGrid>
              <a:tr h="27259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348181"/>
                  </a:ext>
                </a:extLst>
              </a:tr>
              <a:tr h="2213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685681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077444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224444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239704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126008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838138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995169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494234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916462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814517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965816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986599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938928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161904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163390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566016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777232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112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071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aixaDeTexto 39">
            <a:extLst>
              <a:ext uri="{FF2B5EF4-FFF2-40B4-BE49-F238E27FC236}">
                <a16:creationId xmlns:a16="http://schemas.microsoft.com/office/drawing/2014/main" id="{78AAB0CD-5DF8-4BDA-8C78-C76F374110E9}"/>
              </a:ext>
            </a:extLst>
          </p:cNvPr>
          <p:cNvSpPr txBox="1"/>
          <p:nvPr/>
        </p:nvSpPr>
        <p:spPr>
          <a:xfrm>
            <a:off x="6134034" y="1078069"/>
            <a:ext cx="1267655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>
            <a:defPPr>
              <a:defRPr lang="pt-BR"/>
            </a:defPPr>
            <a:lvl1pPr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Gênero </a:t>
            </a: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221A06B4-5D81-419D-AFDA-57E6B5118284}"/>
              </a:ext>
            </a:extLst>
          </p:cNvPr>
          <p:cNvCxnSpPr>
            <a:cxnSpLocks/>
          </p:cNvCxnSpPr>
          <p:nvPr/>
        </p:nvCxnSpPr>
        <p:spPr>
          <a:xfrm>
            <a:off x="6096000" y="1240766"/>
            <a:ext cx="0" cy="499255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0BC7ED8-46FB-4431-8C43-4D688DA41171}"/>
              </a:ext>
            </a:extLst>
          </p:cNvPr>
          <p:cNvSpPr txBox="1"/>
          <p:nvPr/>
        </p:nvSpPr>
        <p:spPr>
          <a:xfrm>
            <a:off x="-13252" y="6548275"/>
            <a:ext cx="2833350" cy="230780"/>
          </a:xfrm>
          <a:prstGeom prst="rect">
            <a:avLst/>
          </a:prstGeom>
          <a:noFill/>
        </p:spPr>
        <p:txBody>
          <a:bodyPr wrap="square" lIns="91390" tIns="45694" rIns="91390" bIns="45694" rtlCol="0">
            <a:spAutoFit/>
          </a:bodyPr>
          <a:lstStyle>
            <a:defPPr>
              <a:defRPr lang="pt-BR"/>
            </a:defPPr>
            <a:lvl1pPr defTabSz="1219535">
              <a:defRPr sz="1000" kern="0">
                <a:solidFill>
                  <a:srgbClr val="4D4E53"/>
                </a:solidFill>
              </a:defRPr>
            </a:lvl1pPr>
          </a:lstStyle>
          <a:p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Nota: Resultados apresentados em percentual (%).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284CE51-1FDA-416D-8869-31D0BF72814B}"/>
              </a:ext>
            </a:extLst>
          </p:cNvPr>
          <p:cNvSpPr txBox="1"/>
          <p:nvPr/>
        </p:nvSpPr>
        <p:spPr>
          <a:xfrm>
            <a:off x="557922" y="214854"/>
            <a:ext cx="671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Descrição do Perfil Amostrado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DC27CFC-31D1-48E0-848E-B6F9650860FB}"/>
              </a:ext>
            </a:extLst>
          </p:cNvPr>
          <p:cNvSpPr txBox="1"/>
          <p:nvPr/>
        </p:nvSpPr>
        <p:spPr>
          <a:xfrm>
            <a:off x="415898" y="1078069"/>
            <a:ext cx="1033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Faixa Etária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B1CD6317-2026-40F9-B728-1EA04BBD1A42}"/>
              </a:ext>
            </a:extLst>
          </p:cNvPr>
          <p:cNvSpPr/>
          <p:nvPr/>
        </p:nvSpPr>
        <p:spPr>
          <a:xfrm>
            <a:off x="7226713" y="5172386"/>
            <a:ext cx="3281759" cy="541249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Beneficiários com 18 anos ou mais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0000000-0008-0000-0500-000028000000}"/>
              </a:ext>
            </a:extLst>
          </p:cNvPr>
          <p:cNvGrpSpPr/>
          <p:nvPr/>
        </p:nvGrpSpPr>
        <p:grpSpPr>
          <a:xfrm>
            <a:off x="7136943" y="928997"/>
            <a:ext cx="3461298" cy="4243389"/>
            <a:chOff x="0" y="0"/>
            <a:chExt cx="2237239" cy="2543175"/>
          </a:xfrm>
        </p:grpSpPr>
        <p:pic>
          <p:nvPicPr>
            <p:cNvPr id="4" name="Imagem 3" descr="Free vector graphic: Silhouette, Man, Women'S - Free Image ...">
              <a:extLst>
                <a:ext uri="{FF2B5EF4-FFF2-40B4-BE49-F238E27FC236}">
                  <a16:creationId xmlns:a16="http://schemas.microsoft.com/office/drawing/2014/main" id="{00000000-0008-0000-0500-000029000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5"/>
            </a:xfrm>
            <a:prstGeom prst="rect">
              <a:avLst/>
            </a:prstGeom>
          </p:spPr>
        </p:pic>
        <p:pic>
          <p:nvPicPr>
            <p:cNvPr id="5" name="Imagem 4" descr="Free vector graphic: Silhouette, Man, Women'S - Free Image ...">
              <a:extLst>
                <a:ext uri="{FF2B5EF4-FFF2-40B4-BE49-F238E27FC236}">
                  <a16:creationId xmlns:a16="http://schemas.microsoft.com/office/drawing/2014/main" id="{00000000-0008-0000-0500-00002A000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6" name="Gráfico 5">
              <a:extLst>
                <a:ext uri="{FF2B5EF4-FFF2-40B4-BE49-F238E27FC236}">
                  <a16:creationId xmlns:a16="http://schemas.microsoft.com/office/drawing/2014/main" id="{00000000-0008-0000-0500-00002B00000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500-00002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2994254"/>
              </p:ext>
            </p:extLst>
          </p:nvPr>
        </p:nvGraphicFramePr>
        <p:xfrm>
          <a:off x="365354" y="1493681"/>
          <a:ext cx="5210175" cy="428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6365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9"/>
    </mc:Choice>
    <mc:Fallback xmlns="">
      <p:transition spd="slow" advTm="15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5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917856"/>
              </p:ext>
            </p:extLst>
          </p:nvPr>
        </p:nvGraphicFramePr>
        <p:xfrm>
          <a:off x="0" y="1056838"/>
          <a:ext cx="5010150" cy="3071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64463" y="1105133"/>
            <a:ext cx="10656529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1 - Nos 12 últimos meses, com que frequência você conseguiu ter cuidados de saúde (por exemplo: consultas, exames ou tratamentos) por meio de seu plano de saúde quando necessitou?</a:t>
            </a:r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FC4CEA3F-8642-4EEB-8835-89EAD7CAB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633114"/>
              </p:ext>
            </p:extLst>
          </p:nvPr>
        </p:nvGraphicFramePr>
        <p:xfrm>
          <a:off x="193181" y="4534215"/>
          <a:ext cx="5976682" cy="885825"/>
        </p:xfrm>
        <a:graphic>
          <a:graphicData uri="http://schemas.openxmlformats.org/drawingml/2006/table">
            <a:tbl>
              <a:tblPr/>
              <a:tblGrid>
                <a:gridCol w="5976682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5;38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procurei = Nos últimos 12 meses não procurei cuidados de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30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646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23" name="Tabela 22">
            <a:extLst>
              <a:ext uri="{FF2B5EF4-FFF2-40B4-BE49-F238E27FC236}">
                <a16:creationId xmlns:a16="http://schemas.microsoft.com/office/drawing/2014/main" id="{3D64A7B2-17A3-460F-ADF3-37DA34684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413336"/>
              </p:ext>
            </p:extLst>
          </p:nvPr>
        </p:nvGraphicFramePr>
        <p:xfrm>
          <a:off x="64463" y="3668569"/>
          <a:ext cx="5976682" cy="793559"/>
        </p:xfrm>
        <a:graphic>
          <a:graphicData uri="http://schemas.openxmlformats.org/drawingml/2006/table">
            <a:tbl>
              <a:tblPr/>
              <a:tblGrid>
                <a:gridCol w="1180579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1180579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1180579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1180579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627183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627183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das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procurei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sp>
        <p:nvSpPr>
          <p:cNvPr id="37" name="CaixaDeTexto 36">
            <a:extLst>
              <a:ext uri="{FF2B5EF4-FFF2-40B4-BE49-F238E27FC236}">
                <a16:creationId xmlns:a16="http://schemas.microsoft.com/office/drawing/2014/main" id="{0F8ED5A4-C695-4C83-9C5F-C70E63225BF8}"/>
              </a:ext>
            </a:extLst>
          </p:cNvPr>
          <p:cNvSpPr txBox="1"/>
          <p:nvPr/>
        </p:nvSpPr>
        <p:spPr>
          <a:xfrm>
            <a:off x="557922" y="242563"/>
            <a:ext cx="3934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Consultas e Exames</a:t>
            </a:r>
          </a:p>
        </p:txBody>
      </p:sp>
      <p:pic>
        <p:nvPicPr>
          <p:cNvPr id="14" name="Gráfico 13" descr="Fala com preenchimento sólido">
            <a:extLst>
              <a:ext uri="{FF2B5EF4-FFF2-40B4-BE49-F238E27FC236}">
                <a16:creationId xmlns:a16="http://schemas.microsoft.com/office/drawing/2014/main" id="{E45C7E79-15F9-4381-8DFD-C5B304D32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15846" y="4903178"/>
            <a:ext cx="638645" cy="638645"/>
          </a:xfrm>
          <a:prstGeom prst="rect">
            <a:avLst/>
          </a:prstGeom>
        </p:spPr>
      </p:pic>
      <p:graphicFrame>
        <p:nvGraphicFramePr>
          <p:cNvPr id="30" name="Tabela 29">
            <a:extLst>
              <a:ext uri="{FF2B5EF4-FFF2-40B4-BE49-F238E27FC236}">
                <a16:creationId xmlns:a16="http://schemas.microsoft.com/office/drawing/2014/main" id="{FD3378CF-6879-4BC7-A14A-35A3D4171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838801"/>
              </p:ext>
            </p:extLst>
          </p:nvPr>
        </p:nvGraphicFramePr>
        <p:xfrm>
          <a:off x="6301217" y="1513837"/>
          <a:ext cx="5509468" cy="3463290"/>
        </p:xfrm>
        <a:graphic>
          <a:graphicData uri="http://schemas.openxmlformats.org/drawingml/2006/table">
            <a:tbl>
              <a:tblPr/>
              <a:tblGrid>
                <a:gridCol w="1189468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50479512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431796243"/>
                    </a:ext>
                  </a:extLst>
                </a:gridCol>
              </a:tblGrid>
              <a:tr h="308804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  <a:b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das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78,1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92,2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086280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76,7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92,2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21816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626964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30,8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46,2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69,2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79814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69,7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87,9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843597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80,4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93,5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897449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89,7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67845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82,1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92,9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33961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76,4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93,1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550521"/>
                  </a:ext>
                </a:extLst>
              </a:tr>
            </a:tbl>
          </a:graphicData>
        </a:graphic>
      </p:graphicFrame>
      <p:sp>
        <p:nvSpPr>
          <p:cNvPr id="31" name="CaixaDeTexto 30">
            <a:extLst>
              <a:ext uri="{FF2B5EF4-FFF2-40B4-BE49-F238E27FC236}">
                <a16:creationId xmlns:a16="http://schemas.microsoft.com/office/drawing/2014/main" id="{735FDB1E-2CC3-4DE1-BB5C-A363073D9BD3}"/>
              </a:ext>
            </a:extLst>
          </p:cNvPr>
          <p:cNvSpPr txBox="1"/>
          <p:nvPr/>
        </p:nvSpPr>
        <p:spPr>
          <a:xfrm>
            <a:off x="147547" y="5520702"/>
            <a:ext cx="11803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tiveram cuidados de saúde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92,2%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conseguiram ter cuidados de saúde sempre ou na maioria das vezes, classificando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Destaque positivo para a opção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Nunca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0,9%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das menções.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os dois públicos avaliaram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92,2%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das citações positivas, atribuindo um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Por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Faixa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etária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quem melhor avaliou foram os beneficiários D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46 a 55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chegando aos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100%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das menções positivas, classificando o atributo em patamar máximo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Já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a 20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é o que menos conseguiu ter cuidados quando necessito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69,2%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em patamar de Não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tângulo Arredondado 12">
            <a:extLst>
              <a:ext uri="{FF2B5EF4-FFF2-40B4-BE49-F238E27FC236}">
                <a16:creationId xmlns:a16="http://schemas.microsoft.com/office/drawing/2014/main" id="{00000000-0008-0000-0500-000004000000}"/>
              </a:ext>
            </a:extLst>
          </p:cNvPr>
          <p:cNvSpPr/>
          <p:nvPr/>
        </p:nvSpPr>
        <p:spPr>
          <a:xfrm>
            <a:off x="2628088" y="1744563"/>
            <a:ext cx="849432" cy="56545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>
                <a:solidFill>
                  <a:schemeClr val="bg1"/>
                </a:solidFill>
              </a:rPr>
              <a:t>Positivo  92,2</a:t>
            </a:r>
          </a:p>
        </p:txBody>
      </p:sp>
      <p:sp>
        <p:nvSpPr>
          <p:cNvPr id="12" name="Retângulo Arredondado 12">
            <a:extLst>
              <a:ext uri="{FF2B5EF4-FFF2-40B4-BE49-F238E27FC236}">
                <a16:creationId xmlns:a16="http://schemas.microsoft.com/office/drawing/2014/main" id="{00000000-0008-0000-0500-000005000000}"/>
              </a:ext>
            </a:extLst>
          </p:cNvPr>
          <p:cNvSpPr/>
          <p:nvPr/>
        </p:nvSpPr>
        <p:spPr>
          <a:xfrm>
            <a:off x="809122" y="1744563"/>
            <a:ext cx="942977" cy="5654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Negativo 7,79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3DEAACF-30A2-48C5-87ED-B6BBA7C6ED2A}"/>
              </a:ext>
            </a:extLst>
          </p:cNvPr>
          <p:cNvSpPr/>
          <p:nvPr/>
        </p:nvSpPr>
        <p:spPr>
          <a:xfrm>
            <a:off x="9655809" y="4070919"/>
            <a:ext cx="2154875" cy="132501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CF35107-9889-4271-9BBB-AAE165B51F42}"/>
              </a:ext>
            </a:extLst>
          </p:cNvPr>
          <p:cNvSpPr/>
          <p:nvPr/>
        </p:nvSpPr>
        <p:spPr>
          <a:xfrm>
            <a:off x="9668064" y="2983870"/>
            <a:ext cx="2130364" cy="132502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0203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5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84045"/>
              </p:ext>
            </p:extLst>
          </p:nvPr>
        </p:nvGraphicFramePr>
        <p:xfrm>
          <a:off x="103420" y="1609897"/>
          <a:ext cx="4746876" cy="2712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2571" y="1112112"/>
            <a:ext cx="10618589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2 - Nos últimos 12 meses, quando você necessitou de atenção imediata (por exemplo: caso de urgência ou emergência), com que frequência você foi atendido pelo seu plano de saúde assim que precisou?</a:t>
            </a:r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2A8120DF-F567-4877-BDF1-912B828F4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571928"/>
              </p:ext>
            </p:extLst>
          </p:nvPr>
        </p:nvGraphicFramePr>
        <p:xfrm>
          <a:off x="117211" y="3845514"/>
          <a:ext cx="5832000" cy="793559"/>
        </p:xfrm>
        <a:graphic>
          <a:graphicData uri="http://schemas.openxmlformats.org/drawingml/2006/table">
            <a:tbl>
              <a:tblPr/>
              <a:tblGrid>
                <a:gridCol w="1152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Na maioria 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das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necessitei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21" name="Tabela 20">
            <a:extLst>
              <a:ext uri="{FF2B5EF4-FFF2-40B4-BE49-F238E27FC236}">
                <a16:creationId xmlns:a16="http://schemas.microsoft.com/office/drawing/2014/main" id="{48324E6F-5689-4C3D-809E-1861099C89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876835"/>
              </p:ext>
            </p:extLst>
          </p:nvPr>
        </p:nvGraphicFramePr>
        <p:xfrm>
          <a:off x="117211" y="4656584"/>
          <a:ext cx="5978789" cy="885825"/>
        </p:xfrm>
        <a:graphic>
          <a:graphicData uri="http://schemas.openxmlformats.org/drawingml/2006/table">
            <a:tbl>
              <a:tblPr/>
              <a:tblGrid>
                <a:gridCol w="5978789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168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6,32.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necessitei = Nos últimos 12 meses não necessitei de atenção imediata: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97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646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24" name="CaixaDeTexto 23">
            <a:extLst>
              <a:ext uri="{FF2B5EF4-FFF2-40B4-BE49-F238E27FC236}">
                <a16:creationId xmlns:a16="http://schemas.microsoft.com/office/drawing/2014/main" id="{88385F3A-2E48-4057-9239-81B99959D662}"/>
              </a:ext>
            </a:extLst>
          </p:cNvPr>
          <p:cNvSpPr txBox="1"/>
          <p:nvPr/>
        </p:nvSpPr>
        <p:spPr>
          <a:xfrm>
            <a:off x="557922" y="242563"/>
            <a:ext cx="4746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Urgências e Emergências</a:t>
            </a:r>
          </a:p>
        </p:txBody>
      </p:sp>
      <p:pic>
        <p:nvPicPr>
          <p:cNvPr id="12" name="Gráfico 11" descr="Fala com preenchimento sólido">
            <a:extLst>
              <a:ext uri="{FF2B5EF4-FFF2-40B4-BE49-F238E27FC236}">
                <a16:creationId xmlns:a16="http://schemas.microsoft.com/office/drawing/2014/main" id="{2519614C-B827-4248-B118-202D4A9F3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33601" y="4912191"/>
            <a:ext cx="638645" cy="638645"/>
          </a:xfrm>
          <a:prstGeom prst="rect">
            <a:avLst/>
          </a:prstGeom>
        </p:spPr>
      </p:pic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7AD254A0-7549-4BFE-9178-FC4A0CFDD1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226710"/>
              </p:ext>
            </p:extLst>
          </p:nvPr>
        </p:nvGraphicFramePr>
        <p:xfrm>
          <a:off x="6287508" y="1478868"/>
          <a:ext cx="5509468" cy="3463290"/>
        </p:xfrm>
        <a:graphic>
          <a:graphicData uri="http://schemas.openxmlformats.org/drawingml/2006/table">
            <a:tbl>
              <a:tblPr/>
              <a:tblGrid>
                <a:gridCol w="1189468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50479512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431796243"/>
                    </a:ext>
                  </a:extLst>
                </a:gridCol>
              </a:tblGrid>
              <a:tr h="308804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  <a:b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das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79,6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91,4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086280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84,0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97,3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21816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626964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77,8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79814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86,4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843597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78,4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94,6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897449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75,8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84,8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67845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33961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87,2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97,9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550521"/>
                  </a:ext>
                </a:extLst>
              </a:tr>
            </a:tbl>
          </a:graphicData>
        </a:graphic>
      </p:graphicFrame>
      <p:sp>
        <p:nvSpPr>
          <p:cNvPr id="31" name="CaixaDeTexto 30">
            <a:extLst>
              <a:ext uri="{FF2B5EF4-FFF2-40B4-BE49-F238E27FC236}">
                <a16:creationId xmlns:a16="http://schemas.microsoft.com/office/drawing/2014/main" id="{9DE9FF48-DF10-4CCD-AAF7-362B5BE51990}"/>
              </a:ext>
            </a:extLst>
          </p:cNvPr>
          <p:cNvSpPr txBox="1"/>
          <p:nvPr/>
        </p:nvSpPr>
        <p:spPr>
          <a:xfrm>
            <a:off x="117211" y="5586962"/>
            <a:ext cx="11803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necessitaram de atenção imediata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94,0%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conseguiram atendimento sempre ou na maioria das vezes, classificando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Destaque positivo para a opção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Nunca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0,6%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menções.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Masculino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é o que melhor avaliou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97,3%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das menções, atribuindo um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Por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Faixa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etária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quem melhor avaliou foram os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26 a 35 e 56 a 65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100%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menções positivas, classificando o atributo em patamar de máxima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Já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a 25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é o que menos conseguiu ter cuidados quando necessitou,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77,8%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atribuindo um patamar de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Não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tângulo Arredondado 12">
            <a:extLst>
              <a:ext uri="{FF2B5EF4-FFF2-40B4-BE49-F238E27FC236}">
                <a16:creationId xmlns:a16="http://schemas.microsoft.com/office/drawing/2014/main" id="{00000000-0008-0000-0500-00000E000000}"/>
              </a:ext>
            </a:extLst>
          </p:cNvPr>
          <p:cNvSpPr/>
          <p:nvPr/>
        </p:nvSpPr>
        <p:spPr>
          <a:xfrm>
            <a:off x="2608495" y="1739330"/>
            <a:ext cx="849432" cy="56545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0" u="none" strike="noStrike" dirty="0">
                <a:solidFill>
                  <a:schemeClr val="bg1"/>
                </a:solidFill>
                <a:latin typeface="Calibri"/>
                <a:cs typeface="Calibri"/>
              </a:rPr>
              <a:t>Positivo 94,0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00000000-0008-0000-0500-00000F000000}"/>
              </a:ext>
            </a:extLst>
          </p:cNvPr>
          <p:cNvSpPr/>
          <p:nvPr/>
        </p:nvSpPr>
        <p:spPr>
          <a:xfrm>
            <a:off x="702290" y="1739330"/>
            <a:ext cx="849431" cy="5654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Negativo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5</a:t>
            </a:r>
            <a:r>
              <a:rPr lang="en-US" sz="12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,95</a:t>
            </a:r>
            <a:endParaRPr lang="pt-BR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C7EDC47-EBC9-45D3-9504-8ED3A98FB31B}"/>
              </a:ext>
            </a:extLst>
          </p:cNvPr>
          <p:cNvSpPr/>
          <p:nvPr/>
        </p:nvSpPr>
        <p:spPr>
          <a:xfrm>
            <a:off x="9614517" y="2392250"/>
            <a:ext cx="2182459" cy="184884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FEBB867-1CC9-4068-935A-29C2517C1CB5}"/>
              </a:ext>
            </a:extLst>
          </p:cNvPr>
          <p:cNvSpPr/>
          <p:nvPr/>
        </p:nvSpPr>
        <p:spPr>
          <a:xfrm>
            <a:off x="9614517" y="3299703"/>
            <a:ext cx="2182459" cy="175837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4BE038EF-A61B-4260-AC6D-D7F04924CE70}"/>
              </a:ext>
            </a:extLst>
          </p:cNvPr>
          <p:cNvSpPr/>
          <p:nvPr/>
        </p:nvSpPr>
        <p:spPr>
          <a:xfrm>
            <a:off x="9628308" y="4402095"/>
            <a:ext cx="2182459" cy="161446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70BF6CE4-D91E-4481-B19C-E8383915D854}"/>
              </a:ext>
            </a:extLst>
          </p:cNvPr>
          <p:cNvSpPr/>
          <p:nvPr/>
        </p:nvSpPr>
        <p:spPr>
          <a:xfrm>
            <a:off x="9614517" y="2936581"/>
            <a:ext cx="2182459" cy="161446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5165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2571" y="1074188"/>
            <a:ext cx="10618589" cy="748073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3 - Nos últimos 12 meses, você recebeu algum tipo de comunicação de seu plano de saúde (por exemplo: carta, e-mail, telefonema, etc.) convidando e/ou esclarecendo sobre a necessidade de realização de consultas ou exames preventivos, tais como: mamografia, preventivo de câncer, consulta preventiva com urologista, consulta preventiva com dentista, etc.?</a:t>
            </a:r>
          </a:p>
        </p:txBody>
      </p:sp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14FB2ED9-16FA-46B8-B1C4-F95BFCCE1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993439"/>
              </p:ext>
            </p:extLst>
          </p:nvPr>
        </p:nvGraphicFramePr>
        <p:xfrm>
          <a:off x="6624931" y="1895354"/>
          <a:ext cx="5104722" cy="2900400"/>
        </p:xfrm>
        <a:graphic>
          <a:graphicData uri="http://schemas.openxmlformats.org/drawingml/2006/table">
            <a:tbl>
              <a:tblPr/>
              <a:tblGrid>
                <a:gridCol w="1701574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701574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701574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77,4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70,8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360000">
                <a:tc gridSpan="3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73572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84,6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76,7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84,6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80,6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71,9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64,3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</a:tbl>
          </a:graphicData>
        </a:graphic>
      </p:graphicFrame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EEE0509F-1867-49D8-A943-D806FE06B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24614"/>
              </p:ext>
            </p:extLst>
          </p:nvPr>
        </p:nvGraphicFramePr>
        <p:xfrm>
          <a:off x="119352" y="3934524"/>
          <a:ext cx="2160000" cy="624118"/>
        </p:xfrm>
        <a:graphic>
          <a:graphicData uri="http://schemas.openxmlformats.org/drawingml/2006/table">
            <a:tbl>
              <a:tblPr/>
              <a:tblGrid>
                <a:gridCol w="720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976014"/>
                  </a:ext>
                </a:extLst>
              </a:tr>
            </a:tbl>
          </a:graphicData>
        </a:graphic>
      </p:graphicFrame>
      <p:graphicFrame>
        <p:nvGraphicFramePr>
          <p:cNvPr id="22" name="Tabela 21">
            <a:extLst>
              <a:ext uri="{FF2B5EF4-FFF2-40B4-BE49-F238E27FC236}">
                <a16:creationId xmlns:a16="http://schemas.microsoft.com/office/drawing/2014/main" id="{69E25270-58F3-40BB-84B5-90D106D9E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840299"/>
              </p:ext>
            </p:extLst>
          </p:nvPr>
        </p:nvGraphicFramePr>
        <p:xfrm>
          <a:off x="119351" y="4631735"/>
          <a:ext cx="6487381" cy="571500"/>
        </p:xfrm>
        <a:graphic>
          <a:graphicData uri="http://schemas.openxmlformats.org/drawingml/2006/table">
            <a:tbl>
              <a:tblPr/>
              <a:tblGrid>
                <a:gridCol w="6487381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5,52.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49 entrevistados.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26" name="CaixaDeTexto 25">
            <a:extLst>
              <a:ext uri="{FF2B5EF4-FFF2-40B4-BE49-F238E27FC236}">
                <a16:creationId xmlns:a16="http://schemas.microsoft.com/office/drawing/2014/main" id="{62745AA2-B99F-451C-9C98-22C1D3F1C24D}"/>
              </a:ext>
            </a:extLst>
          </p:cNvPr>
          <p:cNvSpPr txBox="1"/>
          <p:nvPr/>
        </p:nvSpPr>
        <p:spPr>
          <a:xfrm>
            <a:off x="557922" y="242564"/>
            <a:ext cx="5312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Comunicados Preventivos</a:t>
            </a:r>
          </a:p>
        </p:txBody>
      </p:sp>
      <p:pic>
        <p:nvPicPr>
          <p:cNvPr id="13" name="Gráfico 12" descr="Fala com preenchimento sólido">
            <a:extLst>
              <a:ext uri="{FF2B5EF4-FFF2-40B4-BE49-F238E27FC236}">
                <a16:creationId xmlns:a16="http://schemas.microsoft.com/office/drawing/2014/main" id="{8CE479D6-3F2E-4C85-87E5-718073517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9303" y="4837468"/>
            <a:ext cx="638645" cy="638645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5F4880AE-DC5E-46D5-9DCF-FC7092B2101B}"/>
              </a:ext>
            </a:extLst>
          </p:cNvPr>
          <p:cNvSpPr/>
          <p:nvPr/>
        </p:nvSpPr>
        <p:spPr>
          <a:xfrm>
            <a:off x="72571" y="5409495"/>
            <a:ext cx="12045600" cy="1212870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relação à comunicação, dentre os beneficiários que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25,5%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disseram que recebem comunicação do plano de saúde,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74,5%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relatam não receber comunicação, um índice elevado que cabe um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o público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Masculino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é o que mais recebe comunicação do plano,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29,2%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menções para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Por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Faixa etária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os respondentes que mais receberam comunicação são os beneficiários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Mais de 65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35,7%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a menção positiva. O público com menor frequência de contato são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a 25  e 36 a 45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84,6%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respondentes não receberam algum tipo de comunicação do plano nos últimos 12 meses.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CFE2E6F-246D-434B-A27F-896EF7A0A431}"/>
              </a:ext>
            </a:extLst>
          </p:cNvPr>
          <p:cNvSpPr/>
          <p:nvPr/>
        </p:nvSpPr>
        <p:spPr>
          <a:xfrm>
            <a:off x="10022889" y="4592749"/>
            <a:ext cx="1724963" cy="203757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14AF9D60-79F5-446B-8B97-4A7180DB012B}"/>
              </a:ext>
            </a:extLst>
          </p:cNvPr>
          <p:cNvSpPr/>
          <p:nvPr/>
        </p:nvSpPr>
        <p:spPr>
          <a:xfrm>
            <a:off x="8315120" y="3525119"/>
            <a:ext cx="1724963" cy="203757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5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566568"/>
              </p:ext>
            </p:extLst>
          </p:nvPr>
        </p:nvGraphicFramePr>
        <p:xfrm>
          <a:off x="186769" y="1654765"/>
          <a:ext cx="3643312" cy="2272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86C97227-B9C4-6615-949C-5F1031AD04C3}"/>
              </a:ext>
            </a:extLst>
          </p:cNvPr>
          <p:cNvSpPr/>
          <p:nvPr/>
        </p:nvSpPr>
        <p:spPr>
          <a:xfrm>
            <a:off x="8315120" y="3939082"/>
            <a:ext cx="1724963" cy="203757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422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5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3789222"/>
              </p:ext>
            </p:extLst>
          </p:nvPr>
        </p:nvGraphicFramePr>
        <p:xfrm>
          <a:off x="36759" y="1877184"/>
          <a:ext cx="4445794" cy="3018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2571" y="1107750"/>
            <a:ext cx="10618591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4 - Nos últimos 12 meses, como você avalia toda a atenção em saúde recebida (por exemplo: atendimento em hospitais, laboratórios, clínicas, dentistas, fisioterapeutas, nutricionistas, psicólogos e outros)?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927654"/>
              </p:ext>
            </p:extLst>
          </p:nvPr>
        </p:nvGraphicFramePr>
        <p:xfrm>
          <a:off x="9134903" y="1965062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84,6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89,8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85,0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sp>
        <p:nvSpPr>
          <p:cNvPr id="33" name="Seta para a Direita 134">
            <a:extLst>
              <a:ext uri="{FF2B5EF4-FFF2-40B4-BE49-F238E27FC236}">
                <a16:creationId xmlns:a16="http://schemas.microsoft.com/office/drawing/2014/main" id="{354E2A86-F412-48AD-94F1-0319D6AE1D73}"/>
              </a:ext>
            </a:extLst>
          </p:cNvPr>
          <p:cNvSpPr/>
          <p:nvPr/>
        </p:nvSpPr>
        <p:spPr>
          <a:xfrm>
            <a:off x="647318" y="1601414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8A6162F0-D361-41A3-885A-732DD4D21954}"/>
              </a:ext>
            </a:extLst>
          </p:cNvPr>
          <p:cNvGrpSpPr/>
          <p:nvPr/>
        </p:nvGrpSpPr>
        <p:grpSpPr>
          <a:xfrm>
            <a:off x="119352" y="5942107"/>
            <a:ext cx="4024269" cy="637044"/>
            <a:chOff x="157406" y="5740245"/>
            <a:chExt cx="4024269" cy="637044"/>
          </a:xfrm>
        </p:grpSpPr>
        <p:sp>
          <p:nvSpPr>
            <p:cNvPr id="39" name="Retângulo: Cantos Arredondados 38">
              <a:extLst>
                <a:ext uri="{FF2B5EF4-FFF2-40B4-BE49-F238E27FC236}">
                  <a16:creationId xmlns:a16="http://schemas.microsoft.com/office/drawing/2014/main" id="{6AF18A69-CCD6-41D7-B4C7-D6975F7A80B3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0" name="Retângulo Arredondado 81">
              <a:extLst>
                <a:ext uri="{FF2B5EF4-FFF2-40B4-BE49-F238E27FC236}">
                  <a16:creationId xmlns:a16="http://schemas.microsoft.com/office/drawing/2014/main" id="{A46ED08E-E139-4817-AF0E-41F6F5DC66AC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41" name="Retângulo Arredondado 82">
              <a:extLst>
                <a:ext uri="{FF2B5EF4-FFF2-40B4-BE49-F238E27FC236}">
                  <a16:creationId xmlns:a16="http://schemas.microsoft.com/office/drawing/2014/main" id="{C37CF01D-ECC3-49C7-880D-F0686E3FFB8D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42" name="Retângulo Arredondado 84">
              <a:extLst>
                <a:ext uri="{FF2B5EF4-FFF2-40B4-BE49-F238E27FC236}">
                  <a16:creationId xmlns:a16="http://schemas.microsoft.com/office/drawing/2014/main" id="{46265127-1F70-4962-8499-8B12AF45F990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7F160953-0EBB-42A1-BE95-495FD8744B78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Satisfação</a:t>
              </a:r>
            </a:p>
          </p:txBody>
        </p:sp>
        <p:sp>
          <p:nvSpPr>
            <p:cNvPr id="44" name="CaixaDeTexto 43">
              <a:extLst>
                <a:ext uri="{FF2B5EF4-FFF2-40B4-BE49-F238E27FC236}">
                  <a16:creationId xmlns:a16="http://schemas.microsoft.com/office/drawing/2014/main" id="{92E029F3-E3F4-4283-B1E3-6CB6D0644C0F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45" name="CaixaDeTexto 44">
              <a:extLst>
                <a:ext uri="{FF2B5EF4-FFF2-40B4-BE49-F238E27FC236}">
                  <a16:creationId xmlns:a16="http://schemas.microsoft.com/office/drawing/2014/main" id="{698368F1-5695-4DB1-8E97-A6CCF770719F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id="{DFFB0FDD-E055-41DB-B1E3-6B4F4290B5A5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9D0327F1-7B64-4C70-80D3-2456F9107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438260"/>
              </p:ext>
            </p:extLst>
          </p:nvPr>
        </p:nvGraphicFramePr>
        <p:xfrm>
          <a:off x="119352" y="5080321"/>
          <a:ext cx="5837546" cy="847725"/>
        </p:xfrm>
        <a:graphic>
          <a:graphicData uri="http://schemas.openxmlformats.org/drawingml/2006/table">
            <a:tbl>
              <a:tblPr/>
              <a:tblGrid>
                <a:gridCol w="5837546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5,27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recebi = Nos últimos 12 meses não recebi atenção em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37" name="Tabela 36">
            <a:extLst>
              <a:ext uri="{FF2B5EF4-FFF2-40B4-BE49-F238E27FC236}">
                <a16:creationId xmlns:a16="http://schemas.microsoft.com/office/drawing/2014/main" id="{D62A1659-F1D5-4C5B-BBF7-3ECAF64C76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472771"/>
              </p:ext>
            </p:extLst>
          </p:nvPr>
        </p:nvGraphicFramePr>
        <p:xfrm>
          <a:off x="137813" y="4304443"/>
          <a:ext cx="5796000" cy="678863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2989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recebi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18996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189964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sp>
        <p:nvSpPr>
          <p:cNvPr id="32" name="CaixaDeTexto 31">
            <a:extLst>
              <a:ext uri="{FF2B5EF4-FFF2-40B4-BE49-F238E27FC236}">
                <a16:creationId xmlns:a16="http://schemas.microsoft.com/office/drawing/2014/main" id="{677BABB6-F1C5-40AF-9415-4A5832D88656}"/>
              </a:ext>
            </a:extLst>
          </p:cNvPr>
          <p:cNvSpPr txBox="1"/>
          <p:nvPr/>
        </p:nvSpPr>
        <p:spPr>
          <a:xfrm>
            <a:off x="557922" y="242564"/>
            <a:ext cx="4848965" cy="658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Hospitais, Clínicas, </a:t>
            </a:r>
            <a:r>
              <a:rPr lang="pt-BR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etc</a:t>
            </a:r>
            <a:endParaRPr lang="pt-BR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27" name="Gráfico 26" descr="Fala com preenchimento sólido">
            <a:extLst>
              <a:ext uri="{FF2B5EF4-FFF2-40B4-BE49-F238E27FC236}">
                <a16:creationId xmlns:a16="http://schemas.microsoft.com/office/drawing/2014/main" id="{2DF554B4-9E54-4F34-80E7-2364C9C3D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5288" y="3702639"/>
            <a:ext cx="638645" cy="638645"/>
          </a:xfrm>
          <a:prstGeom prst="rect">
            <a:avLst/>
          </a:prstGeom>
        </p:spPr>
      </p:pic>
      <p:sp>
        <p:nvSpPr>
          <p:cNvPr id="60" name="Retângulo 59">
            <a:extLst>
              <a:ext uri="{FF2B5EF4-FFF2-40B4-BE49-F238E27FC236}">
                <a16:creationId xmlns:a16="http://schemas.microsoft.com/office/drawing/2014/main" id="{F7E4B66B-8C16-42F9-A5A4-2224BE821C62}"/>
              </a:ext>
            </a:extLst>
          </p:cNvPr>
          <p:cNvSpPr/>
          <p:nvPr/>
        </p:nvSpPr>
        <p:spPr>
          <a:xfrm>
            <a:off x="6431921" y="4119239"/>
            <a:ext cx="5551448" cy="2459912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receberam atenção à saúde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86,3%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avaliam satisfatoriamente, com menções positivas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 classificando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Destaque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positivo para a soma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Ruim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Ruim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2,1%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 com isso observamos que o maior índice de não satisfação está concentrado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11,6%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o público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Masculino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é o que melhor avalia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87,6%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colocando o atributo em patamar de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Por faixa etária os beneficiários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Mais de 65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são os mais satisfeitos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90,7%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alcançando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Já os menos satisfeitos pertencem ao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56 a 65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79,3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%, classificando o atributo em patamar de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Não Conformidade.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00000000-0008-0000-0500-00000C000000}"/>
              </a:ext>
            </a:extLst>
          </p:cNvPr>
          <p:cNvSpPr/>
          <p:nvPr/>
        </p:nvSpPr>
        <p:spPr>
          <a:xfrm>
            <a:off x="2726130" y="1965061"/>
            <a:ext cx="1494811" cy="2666817"/>
          </a:xfrm>
          <a:prstGeom prst="rect">
            <a:avLst/>
          </a:prstGeom>
          <a:noFill/>
          <a:ln w="12700" cap="flat" cmpd="sng" algn="ctr">
            <a:solidFill>
              <a:srgbClr val="FFE699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 dirty="0"/>
          </a:p>
        </p:txBody>
      </p:sp>
      <p:sp>
        <p:nvSpPr>
          <p:cNvPr id="25" name="Círculo Q4">
            <a:extLst>
              <a:ext uri="{FF2B5EF4-FFF2-40B4-BE49-F238E27FC236}">
                <a16:creationId xmlns:a16="http://schemas.microsoft.com/office/drawing/2014/main" id="{00000000-0008-0000-0500-000010000000}"/>
              </a:ext>
            </a:extLst>
          </p:cNvPr>
          <p:cNvSpPr/>
          <p:nvPr/>
        </p:nvSpPr>
        <p:spPr>
          <a:xfrm>
            <a:off x="3135577" y="1648872"/>
            <a:ext cx="688935" cy="649456"/>
          </a:xfrm>
          <a:prstGeom prst="ellipse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86,3</a:t>
            </a:r>
            <a:endParaRPr lang="pt-BR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62936A0E-D2CF-4E8D-8040-8AB2BE1B5F78}"/>
              </a:ext>
            </a:extLst>
          </p:cNvPr>
          <p:cNvSpPr/>
          <p:nvPr/>
        </p:nvSpPr>
        <p:spPr>
          <a:xfrm>
            <a:off x="9134903" y="3546498"/>
            <a:ext cx="2844000" cy="216000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B7E75A30-98F9-47F7-BC91-E0B3EAD9F19A}"/>
              </a:ext>
            </a:extLst>
          </p:cNvPr>
          <p:cNvSpPr/>
          <p:nvPr/>
        </p:nvSpPr>
        <p:spPr>
          <a:xfrm>
            <a:off x="9134902" y="3287288"/>
            <a:ext cx="2844000" cy="216000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0000000-0008-0000-0500-00004B000000}"/>
              </a:ext>
            </a:extLst>
          </p:cNvPr>
          <p:cNvGrpSpPr/>
          <p:nvPr/>
        </p:nvGrpSpPr>
        <p:grpSpPr>
          <a:xfrm>
            <a:off x="6799246" y="1550760"/>
            <a:ext cx="2408399" cy="2376001"/>
            <a:chOff x="0" y="0"/>
            <a:chExt cx="2237239" cy="2543175"/>
          </a:xfrm>
        </p:grpSpPr>
        <p:pic>
          <p:nvPicPr>
            <p:cNvPr id="4" name="Imagem 3" descr="Free vector graphic: Silhouette, Man, Women'S - Free Image ...">
              <a:extLst>
                <a:ext uri="{FF2B5EF4-FFF2-40B4-BE49-F238E27FC236}">
                  <a16:creationId xmlns:a16="http://schemas.microsoft.com/office/drawing/2014/main" id="{00000000-0008-0000-0500-00004C000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5" name="Imagem 4" descr="Free vector graphic: Silhouette, Man, Women'S - Free Image ...">
              <a:extLst>
                <a:ext uri="{FF2B5EF4-FFF2-40B4-BE49-F238E27FC236}">
                  <a16:creationId xmlns:a16="http://schemas.microsoft.com/office/drawing/2014/main" id="{00000000-0008-0000-0500-00004D000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6" name="Gráfico 5">
              <a:extLst>
                <a:ext uri="{FF2B5EF4-FFF2-40B4-BE49-F238E27FC236}">
                  <a16:creationId xmlns:a16="http://schemas.microsoft.com/office/drawing/2014/main" id="{00000000-0008-0000-0500-00004E00000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7006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500-00001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024900"/>
              </p:ext>
            </p:extLst>
          </p:nvPr>
        </p:nvGraphicFramePr>
        <p:xfrm>
          <a:off x="-225229" y="2094596"/>
          <a:ext cx="4653898" cy="2917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89279" y="1051435"/>
            <a:ext cx="10618589" cy="748073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5 - Como você avalia a facilidade de acesso à lista de prestadores de serviços credenciados pelo seu plano de saúde (por exemplo: médico, dentistas, psicólogos, fisioterapeutas, hospitais, laboratórios e outros) por meio físico ou digital (por exemplo: livro, aplicativo de celular, site na internet)?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760538"/>
              </p:ext>
            </p:extLst>
          </p:nvPr>
        </p:nvGraphicFramePr>
        <p:xfrm>
          <a:off x="9090248" y="2044995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81,5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grpSp>
        <p:nvGrpSpPr>
          <p:cNvPr id="34" name="Agrupar 33">
            <a:extLst>
              <a:ext uri="{FF2B5EF4-FFF2-40B4-BE49-F238E27FC236}">
                <a16:creationId xmlns:a16="http://schemas.microsoft.com/office/drawing/2014/main" id="{55F85F3B-85AC-4409-9BC5-B9B42023DE7D}"/>
              </a:ext>
            </a:extLst>
          </p:cNvPr>
          <p:cNvGrpSpPr/>
          <p:nvPr/>
        </p:nvGrpSpPr>
        <p:grpSpPr>
          <a:xfrm>
            <a:off x="0" y="6055570"/>
            <a:ext cx="4024269" cy="637044"/>
            <a:chOff x="157406" y="5740245"/>
            <a:chExt cx="4024269" cy="637044"/>
          </a:xfrm>
        </p:grpSpPr>
        <p:sp>
          <p:nvSpPr>
            <p:cNvPr id="37" name="Retângulo: Cantos Arredondados 36">
              <a:extLst>
                <a:ext uri="{FF2B5EF4-FFF2-40B4-BE49-F238E27FC236}">
                  <a16:creationId xmlns:a16="http://schemas.microsoft.com/office/drawing/2014/main" id="{F430B949-9B24-46A3-A282-3E218ECCF89E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8" name="Retângulo Arredondado 81">
              <a:extLst>
                <a:ext uri="{FF2B5EF4-FFF2-40B4-BE49-F238E27FC236}">
                  <a16:creationId xmlns:a16="http://schemas.microsoft.com/office/drawing/2014/main" id="{844619D8-0945-4A9C-907C-CDA30ABD427F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39" name="Retângulo Arredondado 82">
              <a:extLst>
                <a:ext uri="{FF2B5EF4-FFF2-40B4-BE49-F238E27FC236}">
                  <a16:creationId xmlns:a16="http://schemas.microsoft.com/office/drawing/2014/main" id="{84F86229-5C52-4287-AD7A-C7EA0BF1381D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rgbClr val="FFE699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41" name="Retângulo Arredondado 84">
              <a:extLst>
                <a:ext uri="{FF2B5EF4-FFF2-40B4-BE49-F238E27FC236}">
                  <a16:creationId xmlns:a16="http://schemas.microsoft.com/office/drawing/2014/main" id="{5C6B3C8C-ABCA-4ED2-B179-1E9F1089D89B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id="{07D178B3-4B5E-4B04-80D6-645A61C6B842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Satisfação</a:t>
              </a:r>
            </a:p>
          </p:txBody>
        </p:sp>
        <p:sp>
          <p:nvSpPr>
            <p:cNvPr id="52" name="CaixaDeTexto 51">
              <a:extLst>
                <a:ext uri="{FF2B5EF4-FFF2-40B4-BE49-F238E27FC236}">
                  <a16:creationId xmlns:a16="http://schemas.microsoft.com/office/drawing/2014/main" id="{4CA17C61-F9AA-40FC-8DB5-0ED69377020A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53" name="CaixaDeTexto 52">
              <a:extLst>
                <a:ext uri="{FF2B5EF4-FFF2-40B4-BE49-F238E27FC236}">
                  <a16:creationId xmlns:a16="http://schemas.microsoft.com/office/drawing/2014/main" id="{5A935275-D003-4BC5-8861-4E3DCBFE10FD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347020CC-24B2-416C-A4E0-212DFE25ED6A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CD3D60FD-E649-4758-B9DE-25EE8706F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465623"/>
              </p:ext>
            </p:extLst>
          </p:nvPr>
        </p:nvGraphicFramePr>
        <p:xfrm>
          <a:off x="23569" y="4477909"/>
          <a:ext cx="5796000" cy="793559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35" name="Tabela 34">
            <a:extLst>
              <a:ext uri="{FF2B5EF4-FFF2-40B4-BE49-F238E27FC236}">
                <a16:creationId xmlns:a16="http://schemas.microsoft.com/office/drawing/2014/main" id="{CE97750B-A876-48F7-B1E0-3D2200D6F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871899"/>
              </p:ext>
            </p:extLst>
          </p:nvPr>
        </p:nvGraphicFramePr>
        <p:xfrm>
          <a:off x="89302" y="5219391"/>
          <a:ext cx="5796000" cy="847725"/>
        </p:xfrm>
        <a:graphic>
          <a:graphicData uri="http://schemas.openxmlformats.org/drawingml/2006/table">
            <a:tbl>
              <a:tblPr/>
              <a:tblGrid>
                <a:gridCol w="5796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5,69.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 = Nunca acessei a lista de prestadores de serviços credenciados: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46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45" name="CaixaDeTexto 44">
            <a:extLst>
              <a:ext uri="{FF2B5EF4-FFF2-40B4-BE49-F238E27FC236}">
                <a16:creationId xmlns:a16="http://schemas.microsoft.com/office/drawing/2014/main" id="{FA580050-D83C-4E4E-99E7-CEAF0EBA11F6}"/>
              </a:ext>
            </a:extLst>
          </p:cNvPr>
          <p:cNvSpPr txBox="1"/>
          <p:nvPr/>
        </p:nvSpPr>
        <p:spPr>
          <a:xfrm>
            <a:off x="557922" y="242563"/>
            <a:ext cx="4040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Lista de Prestadores</a:t>
            </a:r>
          </a:p>
        </p:txBody>
      </p:sp>
      <p:sp>
        <p:nvSpPr>
          <p:cNvPr id="46" name="Seta para a Direita 134">
            <a:extLst>
              <a:ext uri="{FF2B5EF4-FFF2-40B4-BE49-F238E27FC236}">
                <a16:creationId xmlns:a16="http://schemas.microsoft.com/office/drawing/2014/main" id="{27D4236C-8D34-40DD-949A-5949DD8BA722}"/>
              </a:ext>
            </a:extLst>
          </p:cNvPr>
          <p:cNvSpPr/>
          <p:nvPr/>
        </p:nvSpPr>
        <p:spPr>
          <a:xfrm>
            <a:off x="647318" y="1601414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7CC57F56-F1B9-4E58-9961-68B63AC4B20D}"/>
              </a:ext>
            </a:extLst>
          </p:cNvPr>
          <p:cNvSpPr/>
          <p:nvPr/>
        </p:nvSpPr>
        <p:spPr>
          <a:xfrm>
            <a:off x="6229297" y="4136995"/>
            <a:ext cx="5796000" cy="2555619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acessaram a lista de prestadores de serviços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67,1%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entrevistados avaliaram positivamente este atributo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),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classificando-o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Ponto positivo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a opção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ruim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obteve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3,9%.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O maior índice de não satisfeitos está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20,3%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ao viés de baixa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16,9pp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entre as menções positivas, o que indica probabilidade de migração de satisfação para não satisfação.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perfil,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Masculino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avaliou o atributo com maior percentual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67,7%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 porém, ambos os gêneros avaliam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Faixa etária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os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mais de 65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são o que estão mais satisfeitos,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81,5%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na avaliação atingindo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Já os menos satisfeitos pertencem ao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a 25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46,7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%, atribuindo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00000000-0008-0000-0500-000012000000}"/>
              </a:ext>
            </a:extLst>
          </p:cNvPr>
          <p:cNvSpPr/>
          <p:nvPr/>
        </p:nvSpPr>
        <p:spPr>
          <a:xfrm>
            <a:off x="2592127" y="2084646"/>
            <a:ext cx="1504266" cy="2732744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 dirty="0">
              <a:solidFill>
                <a:srgbClr val="FF7C80"/>
              </a:solidFill>
            </a:endParaRPr>
          </a:p>
        </p:txBody>
      </p:sp>
      <p:sp>
        <p:nvSpPr>
          <p:cNvPr id="32" name="Círculo Q5">
            <a:extLst>
              <a:ext uri="{FF2B5EF4-FFF2-40B4-BE49-F238E27FC236}">
                <a16:creationId xmlns:a16="http://schemas.microsoft.com/office/drawing/2014/main" id="{00000000-0008-0000-0500-000013000000}"/>
              </a:ext>
            </a:extLst>
          </p:cNvPr>
          <p:cNvSpPr/>
          <p:nvPr/>
        </p:nvSpPr>
        <p:spPr>
          <a:xfrm>
            <a:off x="3019247" y="1727168"/>
            <a:ext cx="688935" cy="649456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0" u="none" strike="noStrike" dirty="0">
                <a:solidFill>
                  <a:schemeClr val="bg1">
                    <a:lumMod val="100000"/>
                  </a:schemeClr>
                </a:solidFill>
                <a:latin typeface="Calibri"/>
                <a:cs typeface="Calibri"/>
              </a:rPr>
              <a:t>67,1</a:t>
            </a:r>
            <a:endParaRPr lang="pt-BR" sz="1800" b="1" dirty="0">
              <a:solidFill>
                <a:schemeClr val="bg1">
                  <a:lumMod val="100000"/>
                </a:schemeClr>
              </a:solidFill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1857576D-431E-4D68-AADC-C5EB821F0228}"/>
              </a:ext>
            </a:extLst>
          </p:cNvPr>
          <p:cNvSpPr/>
          <p:nvPr/>
        </p:nvSpPr>
        <p:spPr>
          <a:xfrm>
            <a:off x="9090248" y="3601412"/>
            <a:ext cx="2848466" cy="222005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A62508F0-60F8-49D7-9C9A-6EF164EF8FD9}"/>
              </a:ext>
            </a:extLst>
          </p:cNvPr>
          <p:cNvSpPr/>
          <p:nvPr/>
        </p:nvSpPr>
        <p:spPr>
          <a:xfrm>
            <a:off x="9070963" y="2313489"/>
            <a:ext cx="2848467" cy="222005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9" name="Gráfico 28" descr="Fala com preenchimento sólido">
            <a:extLst>
              <a:ext uri="{FF2B5EF4-FFF2-40B4-BE49-F238E27FC236}">
                <a16:creationId xmlns:a16="http://schemas.microsoft.com/office/drawing/2014/main" id="{B64DB347-BCBC-4CA2-B09F-F4E00B594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80087" y="3664462"/>
            <a:ext cx="638645" cy="638645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00000000-0008-0000-0500-000053000000}"/>
              </a:ext>
            </a:extLst>
          </p:cNvPr>
          <p:cNvGrpSpPr/>
          <p:nvPr/>
        </p:nvGrpSpPr>
        <p:grpSpPr>
          <a:xfrm>
            <a:off x="6681849" y="1616629"/>
            <a:ext cx="2408399" cy="2376001"/>
            <a:chOff x="0" y="0"/>
            <a:chExt cx="2237239" cy="2543175"/>
          </a:xfrm>
        </p:grpSpPr>
        <p:pic>
          <p:nvPicPr>
            <p:cNvPr id="4" name="Imagem 3" descr="Free vector graphic: Silhouette, Man, Women'S - Free Image ...">
              <a:extLst>
                <a:ext uri="{FF2B5EF4-FFF2-40B4-BE49-F238E27FC236}">
                  <a16:creationId xmlns:a16="http://schemas.microsoft.com/office/drawing/2014/main" id="{00000000-0008-0000-0500-000054000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5" name="Imagem 4" descr="Free vector graphic: Silhouette, Man, Women'S - Free Image ...">
              <a:extLst>
                <a:ext uri="{FF2B5EF4-FFF2-40B4-BE49-F238E27FC236}">
                  <a16:creationId xmlns:a16="http://schemas.microsoft.com/office/drawing/2014/main" id="{00000000-0008-0000-0500-000055000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6" name="Gráfico 5">
              <a:extLst>
                <a:ext uri="{FF2B5EF4-FFF2-40B4-BE49-F238E27FC236}">
                  <a16:creationId xmlns:a16="http://schemas.microsoft.com/office/drawing/2014/main" id="{00000000-0008-0000-0500-000056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75756251"/>
                </p:ext>
              </p:extLst>
            </p:nvPr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3483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500-00001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8035171"/>
              </p:ext>
            </p:extLst>
          </p:nvPr>
        </p:nvGraphicFramePr>
        <p:xfrm>
          <a:off x="102726" y="1903596"/>
          <a:ext cx="4279107" cy="3169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272599"/>
              </p:ext>
            </p:extLst>
          </p:nvPr>
        </p:nvGraphicFramePr>
        <p:xfrm>
          <a:off x="9090248" y="1853700"/>
          <a:ext cx="2848466" cy="2022510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889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889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889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889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889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889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889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sp>
        <p:nvSpPr>
          <p:cNvPr id="55" name="CaixaDeTexto 54">
            <a:extLst>
              <a:ext uri="{FF2B5EF4-FFF2-40B4-BE49-F238E27FC236}">
                <a16:creationId xmlns:a16="http://schemas.microsoft.com/office/drawing/2014/main" id="{2BE1AFC8-5CA0-405B-8694-B64BE37BF8E2}"/>
              </a:ext>
            </a:extLst>
          </p:cNvPr>
          <p:cNvSpPr txBox="1"/>
          <p:nvPr/>
        </p:nvSpPr>
        <p:spPr>
          <a:xfrm>
            <a:off x="63847" y="1053175"/>
            <a:ext cx="10618589" cy="748073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6 - Nos últimos 12 meses, quando você acessou seu plano de saúde (exemplos de acesso: SAC – serviço de apoio ao cliente, presencial, aplicativo de celular, sítio institucional da operadora na internet ou por meio eletrônico ) como você avalia seu atendimento, considerando o acesso às informações de que precisava?</a:t>
            </a:r>
          </a:p>
        </p:txBody>
      </p: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606B69CC-2A10-4C27-8089-23669A7EADB5}"/>
              </a:ext>
            </a:extLst>
          </p:cNvPr>
          <p:cNvGrpSpPr/>
          <p:nvPr/>
        </p:nvGrpSpPr>
        <p:grpSpPr>
          <a:xfrm>
            <a:off x="0" y="5986668"/>
            <a:ext cx="4024269" cy="637044"/>
            <a:chOff x="157406" y="5740245"/>
            <a:chExt cx="4024269" cy="637044"/>
          </a:xfrm>
        </p:grpSpPr>
        <p:sp>
          <p:nvSpPr>
            <p:cNvPr id="51" name="Retângulo: Cantos Arredondados 50">
              <a:extLst>
                <a:ext uri="{FF2B5EF4-FFF2-40B4-BE49-F238E27FC236}">
                  <a16:creationId xmlns:a16="http://schemas.microsoft.com/office/drawing/2014/main" id="{B33F39B4-8457-4CEF-A8B4-63CC3F02D75E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2" name="Retângulo Arredondado 81">
              <a:extLst>
                <a:ext uri="{FF2B5EF4-FFF2-40B4-BE49-F238E27FC236}">
                  <a16:creationId xmlns:a16="http://schemas.microsoft.com/office/drawing/2014/main" id="{9D255533-F5B5-4A5B-B813-FF323FE9100D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53" name="Retângulo Arredondado 82">
              <a:extLst>
                <a:ext uri="{FF2B5EF4-FFF2-40B4-BE49-F238E27FC236}">
                  <a16:creationId xmlns:a16="http://schemas.microsoft.com/office/drawing/2014/main" id="{AB904C99-632E-4A1A-A297-249148215E3A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56" name="Retângulo Arredondado 84">
              <a:extLst>
                <a:ext uri="{FF2B5EF4-FFF2-40B4-BE49-F238E27FC236}">
                  <a16:creationId xmlns:a16="http://schemas.microsoft.com/office/drawing/2014/main" id="{552043D6-679D-4B19-A9DF-063EC1D5628E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ECFAB87C-B364-4BE9-82B8-391A84F8080E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Satisfação</a:t>
              </a:r>
            </a:p>
          </p:txBody>
        </p:sp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id="{3A53EF44-BACB-46B0-B316-5A5FB9EDC359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60BF4075-AD6A-4F6D-8B2A-53B3447852EA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id="{4AEBD8A7-E048-4B9B-BB56-18EC7932166C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graphicFrame>
        <p:nvGraphicFramePr>
          <p:cNvPr id="38" name="Tabela 37">
            <a:extLst>
              <a:ext uri="{FF2B5EF4-FFF2-40B4-BE49-F238E27FC236}">
                <a16:creationId xmlns:a16="http://schemas.microsoft.com/office/drawing/2014/main" id="{BC1DC953-9E15-4C94-A526-BA74636FC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380535"/>
              </p:ext>
            </p:extLst>
          </p:nvPr>
        </p:nvGraphicFramePr>
        <p:xfrm>
          <a:off x="166550" y="4465298"/>
          <a:ext cx="5796000" cy="793559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41" name="Tabela 40">
            <a:extLst>
              <a:ext uri="{FF2B5EF4-FFF2-40B4-BE49-F238E27FC236}">
                <a16:creationId xmlns:a16="http://schemas.microsoft.com/office/drawing/2014/main" id="{27E27C2C-DC97-4688-AAF0-FCA9BF3197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944127"/>
              </p:ext>
            </p:extLst>
          </p:nvPr>
        </p:nvGraphicFramePr>
        <p:xfrm>
          <a:off x="89279" y="5228121"/>
          <a:ext cx="5796000" cy="847725"/>
        </p:xfrm>
        <a:graphic>
          <a:graphicData uri="http://schemas.openxmlformats.org/drawingml/2006/table">
            <a:tbl>
              <a:tblPr/>
              <a:tblGrid>
                <a:gridCol w="5796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5,48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 = Nos últimos 12 meses não acessei meu plano de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1" name="CaixaDeTexto 30">
            <a:extLst>
              <a:ext uri="{FF2B5EF4-FFF2-40B4-BE49-F238E27FC236}">
                <a16:creationId xmlns:a16="http://schemas.microsoft.com/office/drawing/2014/main" id="{A7496840-69CB-42A3-9BED-2997006DE982}"/>
              </a:ext>
            </a:extLst>
          </p:cNvPr>
          <p:cNvSpPr txBox="1"/>
          <p:nvPr/>
        </p:nvSpPr>
        <p:spPr>
          <a:xfrm>
            <a:off x="557922" y="242564"/>
            <a:ext cx="5404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Atendimento - Informação</a:t>
            </a:r>
          </a:p>
        </p:txBody>
      </p:sp>
      <p:sp>
        <p:nvSpPr>
          <p:cNvPr id="45" name="Seta para a Direita 134">
            <a:extLst>
              <a:ext uri="{FF2B5EF4-FFF2-40B4-BE49-F238E27FC236}">
                <a16:creationId xmlns:a16="http://schemas.microsoft.com/office/drawing/2014/main" id="{4599F535-30CD-4F8F-808C-2A2F7A6DD0A4}"/>
              </a:ext>
            </a:extLst>
          </p:cNvPr>
          <p:cNvSpPr/>
          <p:nvPr/>
        </p:nvSpPr>
        <p:spPr>
          <a:xfrm>
            <a:off x="647318" y="1720682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pic>
        <p:nvPicPr>
          <p:cNvPr id="35" name="Gráfico 34" descr="Fala com preenchimento sólido">
            <a:extLst>
              <a:ext uri="{FF2B5EF4-FFF2-40B4-BE49-F238E27FC236}">
                <a16:creationId xmlns:a16="http://schemas.microsoft.com/office/drawing/2014/main" id="{C1149679-0E8B-411F-B64B-05EC73D68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92359" y="3574635"/>
            <a:ext cx="638645" cy="638645"/>
          </a:xfrm>
          <a:prstGeom prst="rect">
            <a:avLst/>
          </a:prstGeom>
        </p:spPr>
      </p:pic>
      <p:sp>
        <p:nvSpPr>
          <p:cNvPr id="54" name="Retângulo 53">
            <a:extLst>
              <a:ext uri="{FF2B5EF4-FFF2-40B4-BE49-F238E27FC236}">
                <a16:creationId xmlns:a16="http://schemas.microsoft.com/office/drawing/2014/main" id="{DEF90EEE-927D-4E2E-90EA-82CEFF4306D4}"/>
              </a:ext>
            </a:extLst>
          </p:cNvPr>
          <p:cNvSpPr/>
          <p:nvPr/>
        </p:nvSpPr>
        <p:spPr>
          <a:xfrm>
            <a:off x="6065254" y="4165665"/>
            <a:ext cx="5873460" cy="2458048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acessaram o plano de saúde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74,9%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dos beneficiários avaliaram positivamente (opções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), colocando 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Ponto positivo para a opção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ruim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1,3%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citações. O maior índice não satisfação está concentrado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20,2%. 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ao viés de baixa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26,5pp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entre as menções positivas, indicando probabilidade de migração da satisfação para não satisfação.</a:t>
            </a:r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alisando por perfil, o que melhor avaliou foi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Masculino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79,8%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das menções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classificando-o em patamar de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Não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Por faixa etária, os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46 a 55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são os que melhor avaliaram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80,0%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satisfação, os menos satisfeitos são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a 25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45,5%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das menções, cinco das seis faixas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avaliam 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00000000-0008-0000-0500-000016000000}"/>
              </a:ext>
            </a:extLst>
          </p:cNvPr>
          <p:cNvSpPr/>
          <p:nvPr/>
        </p:nvSpPr>
        <p:spPr>
          <a:xfrm>
            <a:off x="2678798" y="2082281"/>
            <a:ext cx="1582484" cy="2702360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 dirty="0">
              <a:solidFill>
                <a:srgbClr val="FF7C80"/>
              </a:solidFill>
            </a:endParaRPr>
          </a:p>
        </p:txBody>
      </p:sp>
      <p:sp>
        <p:nvSpPr>
          <p:cNvPr id="30" name="Círculo Q6">
            <a:extLst>
              <a:ext uri="{FF2B5EF4-FFF2-40B4-BE49-F238E27FC236}">
                <a16:creationId xmlns:a16="http://schemas.microsoft.com/office/drawing/2014/main" id="{00000000-0008-0000-0500-000017000000}"/>
              </a:ext>
            </a:extLst>
          </p:cNvPr>
          <p:cNvSpPr/>
          <p:nvPr/>
        </p:nvSpPr>
        <p:spPr>
          <a:xfrm>
            <a:off x="3125572" y="1713757"/>
            <a:ext cx="688935" cy="649456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0" u="none" strike="noStrike" dirty="0">
                <a:solidFill>
                  <a:schemeClr val="bg1">
                    <a:lumMod val="100000"/>
                  </a:schemeClr>
                </a:solidFill>
                <a:latin typeface="Calibri"/>
                <a:cs typeface="Calibri"/>
              </a:rPr>
              <a:t>74,9</a:t>
            </a:r>
            <a:endParaRPr lang="pt-BR" sz="2000" b="1" dirty="0">
              <a:solidFill>
                <a:schemeClr val="bg1">
                  <a:lumMod val="100000"/>
                </a:schemeClr>
              </a:solidFill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870A0EAF-27A4-4A8C-8B68-DF7ED98069FC}"/>
              </a:ext>
            </a:extLst>
          </p:cNvPr>
          <p:cNvSpPr/>
          <p:nvPr/>
        </p:nvSpPr>
        <p:spPr>
          <a:xfrm>
            <a:off x="9076801" y="2153843"/>
            <a:ext cx="2848465" cy="234846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00000000-0008-0000-0500-000057000000}"/>
              </a:ext>
            </a:extLst>
          </p:cNvPr>
          <p:cNvGrpSpPr/>
          <p:nvPr/>
        </p:nvGrpSpPr>
        <p:grpSpPr>
          <a:xfrm>
            <a:off x="6816986" y="1644936"/>
            <a:ext cx="2408399" cy="2376001"/>
            <a:chOff x="0" y="0"/>
            <a:chExt cx="2237239" cy="2543175"/>
          </a:xfrm>
        </p:grpSpPr>
        <p:pic>
          <p:nvPicPr>
            <p:cNvPr id="3" name="Imagem 2" descr="Free vector graphic: Silhouette, Man, Women'S - Free Image ...">
              <a:extLst>
                <a:ext uri="{FF2B5EF4-FFF2-40B4-BE49-F238E27FC236}">
                  <a16:creationId xmlns:a16="http://schemas.microsoft.com/office/drawing/2014/main" id="{00000000-0008-0000-0500-000058000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4" name="Imagem 3" descr="Free vector graphic: Silhouette, Man, Women'S - Free Image ...">
              <a:extLst>
                <a:ext uri="{FF2B5EF4-FFF2-40B4-BE49-F238E27FC236}">
                  <a16:creationId xmlns:a16="http://schemas.microsoft.com/office/drawing/2014/main" id="{00000000-0008-0000-0500-000059000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5" name="Gráfico 4">
              <a:extLst>
                <a:ext uri="{FF2B5EF4-FFF2-40B4-BE49-F238E27FC236}">
                  <a16:creationId xmlns:a16="http://schemas.microsoft.com/office/drawing/2014/main" id="{00000000-0008-0000-0500-00005A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56235052"/>
                </p:ext>
              </p:extLst>
            </p:nvPr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8273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id="{816F40E7-74E5-4C1B-ADCE-48CF47683E8F}"/>
              </a:ext>
            </a:extLst>
          </p:cNvPr>
          <p:cNvSpPr txBox="1"/>
          <p:nvPr/>
        </p:nvSpPr>
        <p:spPr>
          <a:xfrm>
            <a:off x="347283" y="1000516"/>
            <a:ext cx="11484167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Objetivo Geral: 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6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Mensurar a satisfação do beneficiário com o serviço prestado pela operadora.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Objetivo Específico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6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A adoção da Pesquisa de Satisfação de Beneficiários de Planos de Saúde como um dos componentes para o Programa de Qualificação Operadoras - PQO e tem como objetivo aumentar a participação do beneficiário na avaliação da qualidade dos serviços oferecidos pelas operadoras de planos de assistência à saúde.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Os resultados da pesquisa aportam insumos para aprimorar as ações de melhoria contínua da qualidade da assistência à saúde por parte das operadoras, além de trazer subsídios para as ações regulatórias por parte da Agência Nacional de Saúde Suplementar - ANS.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6F63E09-3506-43E1-A4C3-9807FF0AF028}"/>
              </a:ext>
            </a:extLst>
          </p:cNvPr>
          <p:cNvSpPr txBox="1"/>
          <p:nvPr/>
        </p:nvSpPr>
        <p:spPr>
          <a:xfrm>
            <a:off x="557923" y="242563"/>
            <a:ext cx="2253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Introdução</a:t>
            </a:r>
          </a:p>
        </p:txBody>
      </p:sp>
      <p:sp>
        <p:nvSpPr>
          <p:cNvPr id="2" name="AutoShape 2" descr="olha que horrivel">
            <a:extLst>
              <a:ext uri="{FF2B5EF4-FFF2-40B4-BE49-F238E27FC236}">
                <a16:creationId xmlns:a16="http://schemas.microsoft.com/office/drawing/2014/main" id="{BC5703C7-F614-417E-972E-1D9BCB94F7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17058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53AD1F9-D988-406D-9306-3B79B3B4AA23}"/>
              </a:ext>
            </a:extLst>
          </p:cNvPr>
          <p:cNvSpPr txBox="1"/>
          <p:nvPr/>
        </p:nvSpPr>
        <p:spPr>
          <a:xfrm>
            <a:off x="294555" y="3745114"/>
            <a:ext cx="5748717" cy="27174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Razão Social da Operadora: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2Care Operadora de Saúde LTDA, 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registro ANS número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421421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Execução: 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Instituto IBRC de Qualidade e Pesquisa Ltda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Responsável Técnico: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Adriana Aparecida Marçal - CONRE3 – 10524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Auditor Independente: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Fernando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Bortoletto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 - FJB Gestão Estratégica e Auditoria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AutoShape 2" descr="olha que horrivel">
            <a:extLst>
              <a:ext uri="{FF2B5EF4-FFF2-40B4-BE49-F238E27FC236}">
                <a16:creationId xmlns:a16="http://schemas.microsoft.com/office/drawing/2014/main" id="{3943F5C5-49BD-4222-A9B4-5317D2B046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05481" y="34458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B06D1800-4CB2-4547-A291-B5A409009AB3}"/>
              </a:ext>
            </a:extLst>
          </p:cNvPr>
          <p:cNvSpPr txBox="1"/>
          <p:nvPr/>
        </p:nvSpPr>
        <p:spPr>
          <a:xfrm>
            <a:off x="6248397" y="3769588"/>
            <a:ext cx="5551956" cy="2893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Público Alvo: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Beneficiários da operadora 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Plano de Saúde Vera Cruz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com 18 anos ou mais de idade.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Tipo de Amostragem: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O tipo de amostragem adotado é probabilístico estratificado com partilha proporcional. O motivo da escolha da estratificação é pela suposição de que há uma elevada heterogeneidade (variância) do grau de satisfação com operadora na população de beneficiários estudada e que passa a ser diferente nas subpopulações (estratos) definidas pelo sexo, faixa etária e região demográfica.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Empresa Cliente Ícone - Download Grátis, PNG e Vetores">
            <a:extLst>
              <a:ext uri="{FF2B5EF4-FFF2-40B4-BE49-F238E27FC236}">
                <a16:creationId xmlns:a16="http://schemas.microsoft.com/office/drawing/2014/main" id="{85B06E88-535B-4EAC-B578-254A6CC0F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17" y="3482544"/>
            <a:ext cx="989138" cy="98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áfico 16" descr="Na mosca com preenchimento sólido">
            <a:extLst>
              <a:ext uri="{FF2B5EF4-FFF2-40B4-BE49-F238E27FC236}">
                <a16:creationId xmlns:a16="http://schemas.microsoft.com/office/drawing/2014/main" id="{6EF19665-B740-451B-A2B4-A4B87F6B5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6766" y="3406663"/>
            <a:ext cx="989138" cy="98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53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14FB2ED9-16FA-46B8-B1C4-F95BFCCE1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388009"/>
              </p:ext>
            </p:extLst>
          </p:nvPr>
        </p:nvGraphicFramePr>
        <p:xfrm>
          <a:off x="5621311" y="1746248"/>
          <a:ext cx="6375282" cy="2900400"/>
        </p:xfrm>
        <a:graphic>
          <a:graphicData uri="http://schemas.openxmlformats.org/drawingml/2006/table">
            <a:tbl>
              <a:tblPr/>
              <a:tblGrid>
                <a:gridCol w="1561020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2407131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2407131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32,4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67,6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27,6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72,4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73572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38,5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61,5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23,1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76,9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22,2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77,8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3200" y="1082791"/>
            <a:ext cx="10674313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7 - Nos últimos 12 meses, quando você fez uma reclamação para o seu plano de saúde (nos canais de atendimento fornecidos pela operadora como por exemplo SAC, Fale Conosco, Ouvidoria, Atendimento Presencial) você teve sua demanda resolvida?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CB5F8F0F-2DA7-4C0A-BE01-AC82EEE03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232042"/>
              </p:ext>
            </p:extLst>
          </p:nvPr>
        </p:nvGraphicFramePr>
        <p:xfrm>
          <a:off x="195407" y="4667059"/>
          <a:ext cx="7416000" cy="695325"/>
        </p:xfrm>
        <a:graphic>
          <a:graphicData uri="http://schemas.openxmlformats.org/drawingml/2006/table">
            <a:tbl>
              <a:tblPr/>
              <a:tblGrid>
                <a:gridCol w="3708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  <a:gridCol w="3708000">
                  <a:extLst>
                    <a:ext uri="{9D8B030D-6E8A-4147-A177-3AD203B41FA5}">
                      <a16:colId xmlns:a16="http://schemas.microsoft.com/office/drawing/2014/main" val="3846138412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10,35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reclamei = Nos últimos 12 meses não reclamei do meu plano de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186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resultados).</a:t>
                      </a:r>
                      <a:endParaRPr lang="pt-BR" sz="10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29" name="Tabela 28">
            <a:extLst>
              <a:ext uri="{FF2B5EF4-FFF2-40B4-BE49-F238E27FC236}">
                <a16:creationId xmlns:a16="http://schemas.microsoft.com/office/drawing/2014/main" id="{DF9E35AB-C75A-4228-937D-19A168FABD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352539"/>
              </p:ext>
            </p:extLst>
          </p:nvPr>
        </p:nvGraphicFramePr>
        <p:xfrm>
          <a:off x="172575" y="3866557"/>
          <a:ext cx="2880000" cy="736233"/>
        </p:xfrm>
        <a:graphic>
          <a:graphicData uri="http://schemas.openxmlformats.org/drawingml/2006/table">
            <a:tbl>
              <a:tblPr/>
              <a:tblGrid>
                <a:gridCol w="720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084290927"/>
                    </a:ext>
                  </a:extLst>
                </a:gridCol>
              </a:tblGrid>
              <a:tr h="3038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reclamei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19571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195714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976014"/>
                  </a:ext>
                </a:extLst>
              </a:tr>
            </a:tbl>
          </a:graphicData>
        </a:graphic>
      </p:graphicFrame>
      <p:sp>
        <p:nvSpPr>
          <p:cNvPr id="30" name="CaixaDeTexto 29">
            <a:extLst>
              <a:ext uri="{FF2B5EF4-FFF2-40B4-BE49-F238E27FC236}">
                <a16:creationId xmlns:a16="http://schemas.microsoft.com/office/drawing/2014/main" id="{496B8EBA-C4B0-4DA8-99A2-7D3E81CD2543}"/>
              </a:ext>
            </a:extLst>
          </p:cNvPr>
          <p:cNvSpPr txBox="1"/>
          <p:nvPr/>
        </p:nvSpPr>
        <p:spPr>
          <a:xfrm>
            <a:off x="557922" y="242564"/>
            <a:ext cx="5339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Atendimento - Reclamação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6966497F-FD50-402D-8283-5A008FF0D13D}"/>
              </a:ext>
            </a:extLst>
          </p:cNvPr>
          <p:cNvSpPr/>
          <p:nvPr/>
        </p:nvSpPr>
        <p:spPr>
          <a:xfrm>
            <a:off x="72571" y="5358692"/>
            <a:ext cx="11901190" cy="1185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23,5%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beneficiários que necessitaram abrir algum tipo de reclamação e souberam responder,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destes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69,8%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disseram ter suas demandas resolvidas, colocando a resolutividade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Conformidade.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Masculino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apresentou maior índice de resolutividade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72,4%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), atribuindo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Por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Faixa etária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temos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100%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A 25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mencionando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colocando o atributo em patamar de máxima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Já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26 a 35 e 46 a 55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foram os que tiveram o menor índice de resolução de demandas,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50,0%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dos respondentes não tiveram sua demanda resolvida.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4BB89E34-7F72-4B8A-843A-6AB49C72214F}"/>
              </a:ext>
            </a:extLst>
          </p:cNvPr>
          <p:cNvSpPr/>
          <p:nvPr/>
        </p:nvSpPr>
        <p:spPr>
          <a:xfrm>
            <a:off x="7190891" y="3619299"/>
            <a:ext cx="2391435" cy="217668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C61181B-D6DF-43D0-ADF3-EA5F16C3D57F}"/>
              </a:ext>
            </a:extLst>
          </p:cNvPr>
          <p:cNvSpPr/>
          <p:nvPr/>
        </p:nvSpPr>
        <p:spPr>
          <a:xfrm>
            <a:off x="9582326" y="3401631"/>
            <a:ext cx="2437099" cy="217668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8B8A0206-891E-42C7-A2B0-A31A259C6267}"/>
              </a:ext>
            </a:extLst>
          </p:cNvPr>
          <p:cNvSpPr/>
          <p:nvPr/>
        </p:nvSpPr>
        <p:spPr>
          <a:xfrm>
            <a:off x="7190891" y="4001789"/>
            <a:ext cx="2437099" cy="213435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Gráfico 11" descr="Fala com preenchimento sólido">
            <a:extLst>
              <a:ext uri="{FF2B5EF4-FFF2-40B4-BE49-F238E27FC236}">
                <a16:creationId xmlns:a16="http://schemas.microsoft.com/office/drawing/2014/main" id="{40D1C880-0CFB-4000-8F21-3CB23DBD6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15846" y="4930202"/>
            <a:ext cx="638645" cy="638645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500-00001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7985169"/>
              </p:ext>
            </p:extLst>
          </p:nvPr>
        </p:nvGraphicFramePr>
        <p:xfrm>
          <a:off x="464740" y="1580527"/>
          <a:ext cx="4275364" cy="253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2312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500-00001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9394613"/>
              </p:ext>
            </p:extLst>
          </p:nvPr>
        </p:nvGraphicFramePr>
        <p:xfrm>
          <a:off x="84955" y="1956334"/>
          <a:ext cx="4341271" cy="3078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84955" y="1103642"/>
            <a:ext cx="10938329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8 - Como você avalia os documentos ou formulários exigidos pelo seu plano de saúde (por exemplo: formulário de adesão/ alteração do plano, pedido de reembolso, inclusão de dependentes) quanto ao quesito facilidade no preenchimento e envio?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980330"/>
              </p:ext>
            </p:extLst>
          </p:nvPr>
        </p:nvGraphicFramePr>
        <p:xfrm>
          <a:off x="9090248" y="2044995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93,8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86,4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grpSp>
        <p:nvGrpSpPr>
          <p:cNvPr id="50" name="Agrupar 49">
            <a:extLst>
              <a:ext uri="{FF2B5EF4-FFF2-40B4-BE49-F238E27FC236}">
                <a16:creationId xmlns:a16="http://schemas.microsoft.com/office/drawing/2014/main" id="{21F0AB45-86D3-4736-931E-B69F3F93000F}"/>
              </a:ext>
            </a:extLst>
          </p:cNvPr>
          <p:cNvGrpSpPr/>
          <p:nvPr/>
        </p:nvGrpSpPr>
        <p:grpSpPr>
          <a:xfrm>
            <a:off x="0" y="6121147"/>
            <a:ext cx="4024269" cy="637044"/>
            <a:chOff x="157406" y="5740245"/>
            <a:chExt cx="4024269" cy="637044"/>
          </a:xfrm>
        </p:grpSpPr>
        <p:sp>
          <p:nvSpPr>
            <p:cNvPr id="54" name="Retângulo: Cantos Arredondados 53">
              <a:extLst>
                <a:ext uri="{FF2B5EF4-FFF2-40B4-BE49-F238E27FC236}">
                  <a16:creationId xmlns:a16="http://schemas.microsoft.com/office/drawing/2014/main" id="{1CC0D6D3-21A6-43AB-B2BD-10B90496B4A9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5" name="Retângulo Arredondado 81">
              <a:extLst>
                <a:ext uri="{FF2B5EF4-FFF2-40B4-BE49-F238E27FC236}">
                  <a16:creationId xmlns:a16="http://schemas.microsoft.com/office/drawing/2014/main" id="{3584BED1-63DC-4B10-AF8B-A7F0E8B37356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56" name="Retângulo Arredondado 82">
              <a:extLst>
                <a:ext uri="{FF2B5EF4-FFF2-40B4-BE49-F238E27FC236}">
                  <a16:creationId xmlns:a16="http://schemas.microsoft.com/office/drawing/2014/main" id="{C00CA31B-A8F4-4494-9303-B9FE3F9BD467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57" name="Retângulo Arredondado 84">
              <a:extLst>
                <a:ext uri="{FF2B5EF4-FFF2-40B4-BE49-F238E27FC236}">
                  <a16:creationId xmlns:a16="http://schemas.microsoft.com/office/drawing/2014/main" id="{77935A5E-A420-43E5-9A6B-21A87CF7F638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id="{9778983C-BD60-42F2-94BB-A2B7F5B76F7F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Satisfação</a:t>
              </a:r>
            </a:p>
          </p:txBody>
        </p: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96CBD10D-370F-4354-8F0A-7DAD5C0D56F3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id="{E842C315-DC62-43B7-AC59-96DC3ED8244D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61" name="CaixaDeTexto 60">
              <a:extLst>
                <a:ext uri="{FF2B5EF4-FFF2-40B4-BE49-F238E27FC236}">
                  <a16:creationId xmlns:a16="http://schemas.microsoft.com/office/drawing/2014/main" id="{5573CB7E-ADF0-42FB-848A-654D166C52D2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graphicFrame>
        <p:nvGraphicFramePr>
          <p:cNvPr id="30" name="Tabela 29">
            <a:extLst>
              <a:ext uri="{FF2B5EF4-FFF2-40B4-BE49-F238E27FC236}">
                <a16:creationId xmlns:a16="http://schemas.microsoft.com/office/drawing/2014/main" id="{23F34AB2-BEFC-4659-BA1A-7A4AFF81E2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623360"/>
              </p:ext>
            </p:extLst>
          </p:nvPr>
        </p:nvGraphicFramePr>
        <p:xfrm>
          <a:off x="166550" y="4465298"/>
          <a:ext cx="5796000" cy="810404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preenchi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38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07708F4A-1ABF-4BED-B874-25BF1BBEEE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280130"/>
              </p:ext>
            </p:extLst>
          </p:nvPr>
        </p:nvGraphicFramePr>
        <p:xfrm>
          <a:off x="90350" y="5275100"/>
          <a:ext cx="5872200" cy="847725"/>
        </p:xfrm>
        <a:graphic>
          <a:graphicData uri="http://schemas.openxmlformats.org/drawingml/2006/table">
            <a:tbl>
              <a:tblPr/>
              <a:tblGrid>
                <a:gridCol w="58722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8,85.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preenchi = Nunca preenchi documentos ou formulários: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128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55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2" name="CaixaDeTexto 31">
            <a:extLst>
              <a:ext uri="{FF2B5EF4-FFF2-40B4-BE49-F238E27FC236}">
                <a16:creationId xmlns:a16="http://schemas.microsoft.com/office/drawing/2014/main" id="{2D92713A-33CA-4A8A-A5EE-33AA730F506F}"/>
              </a:ext>
            </a:extLst>
          </p:cNvPr>
          <p:cNvSpPr txBox="1"/>
          <p:nvPr/>
        </p:nvSpPr>
        <p:spPr>
          <a:xfrm>
            <a:off x="557922" y="242564"/>
            <a:ext cx="529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Documentos e Formulários</a:t>
            </a:r>
          </a:p>
        </p:txBody>
      </p:sp>
      <p:sp>
        <p:nvSpPr>
          <p:cNvPr id="41" name="Seta para a Direita 134">
            <a:extLst>
              <a:ext uri="{FF2B5EF4-FFF2-40B4-BE49-F238E27FC236}">
                <a16:creationId xmlns:a16="http://schemas.microsoft.com/office/drawing/2014/main" id="{246A0FC1-85DE-40A5-8EA8-287D783EA929}"/>
              </a:ext>
            </a:extLst>
          </p:cNvPr>
          <p:cNvSpPr/>
          <p:nvPr/>
        </p:nvSpPr>
        <p:spPr>
          <a:xfrm>
            <a:off x="647318" y="1588162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pic>
        <p:nvPicPr>
          <p:cNvPr id="29" name="Gráfico 28" descr="Fala com preenchimento sólido">
            <a:extLst>
              <a:ext uri="{FF2B5EF4-FFF2-40B4-BE49-F238E27FC236}">
                <a16:creationId xmlns:a16="http://schemas.microsoft.com/office/drawing/2014/main" id="{C5FA6CBD-CE03-4421-9BF8-D2E55732D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7843" y="3494928"/>
            <a:ext cx="638645" cy="638645"/>
          </a:xfrm>
          <a:prstGeom prst="rect">
            <a:avLst/>
          </a:prstGeom>
        </p:spPr>
      </p:pic>
      <p:sp>
        <p:nvSpPr>
          <p:cNvPr id="64" name="Retângulo 63">
            <a:extLst>
              <a:ext uri="{FF2B5EF4-FFF2-40B4-BE49-F238E27FC236}">
                <a16:creationId xmlns:a16="http://schemas.microsoft.com/office/drawing/2014/main" id="{A1EC95F2-6A58-44D9-AAA7-95B6BD61815D}"/>
              </a:ext>
            </a:extLst>
          </p:cNvPr>
          <p:cNvSpPr/>
          <p:nvPr/>
        </p:nvSpPr>
        <p:spPr>
          <a:xfrm>
            <a:off x="6044145" y="4064633"/>
            <a:ext cx="5938860" cy="2610953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preencheram documentos ou formulários exigidos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79,0%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avaliaram positivamente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Bom)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classificando 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Conformidade.</a:t>
            </a:r>
          </a:p>
          <a:p>
            <a:pPr algn="just"/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 positivo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a opção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ruim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2,3%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citações. O maior índice de não satisfação está concentrado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15,1%.</a:t>
            </a:r>
          </a:p>
          <a:p>
            <a:pPr algn="just"/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ao viés de baixa entre as menções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37,2pp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indica probabilidade de migração de satisfação para não satisfação.</a:t>
            </a:r>
          </a:p>
          <a:p>
            <a:pPr algn="just"/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 que  melhor avaliou foi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Masculino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81,3%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atribuindo um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Por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Faixa etária,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a 25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atingiram o patamar de máxima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100%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das menções. Os menos satisfeitos são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26 a 35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atingindo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58,3%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na avaliação classificando 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Conformidade. </a:t>
            </a: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00000000-0008-0000-0500-00001C000000}"/>
              </a:ext>
            </a:extLst>
          </p:cNvPr>
          <p:cNvSpPr/>
          <p:nvPr/>
        </p:nvSpPr>
        <p:spPr>
          <a:xfrm>
            <a:off x="2724367" y="2125037"/>
            <a:ext cx="1496574" cy="2678435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 dirty="0">
              <a:solidFill>
                <a:srgbClr val="FF7C80"/>
              </a:solidFill>
            </a:endParaRPr>
          </a:p>
        </p:txBody>
      </p:sp>
      <p:sp>
        <p:nvSpPr>
          <p:cNvPr id="25" name="Círculo Q8">
            <a:extLst>
              <a:ext uri="{FF2B5EF4-FFF2-40B4-BE49-F238E27FC236}">
                <a16:creationId xmlns:a16="http://schemas.microsoft.com/office/drawing/2014/main" id="{00000000-0008-0000-0500-00001D000000}"/>
              </a:ext>
            </a:extLst>
          </p:cNvPr>
          <p:cNvSpPr/>
          <p:nvPr/>
        </p:nvSpPr>
        <p:spPr>
          <a:xfrm>
            <a:off x="3155080" y="1747161"/>
            <a:ext cx="688935" cy="649456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bg1"/>
                </a:solidFill>
              </a:rPr>
              <a:t>79,0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02D7265D-9103-4B26-A09B-271B4EE13639}"/>
              </a:ext>
            </a:extLst>
          </p:cNvPr>
          <p:cNvSpPr/>
          <p:nvPr/>
        </p:nvSpPr>
        <p:spPr>
          <a:xfrm>
            <a:off x="9092985" y="2308157"/>
            <a:ext cx="2845729" cy="217669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B341C7A4-BFB3-4209-876D-B4DE40CCAA1D}"/>
              </a:ext>
            </a:extLst>
          </p:cNvPr>
          <p:cNvSpPr/>
          <p:nvPr/>
        </p:nvSpPr>
        <p:spPr>
          <a:xfrm>
            <a:off x="9090248" y="2577714"/>
            <a:ext cx="2845729" cy="217669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0000000-0008-0000-0500-00005B000000}"/>
              </a:ext>
            </a:extLst>
          </p:cNvPr>
          <p:cNvGrpSpPr/>
          <p:nvPr/>
        </p:nvGrpSpPr>
        <p:grpSpPr>
          <a:xfrm>
            <a:off x="6723905" y="1636271"/>
            <a:ext cx="2408399" cy="2376001"/>
            <a:chOff x="0" y="0"/>
            <a:chExt cx="2237239" cy="2543175"/>
          </a:xfrm>
        </p:grpSpPr>
        <p:pic>
          <p:nvPicPr>
            <p:cNvPr id="4" name="Imagem 3" descr="Free vector graphic: Silhouette, Man, Women'S - Free Image ...">
              <a:extLst>
                <a:ext uri="{FF2B5EF4-FFF2-40B4-BE49-F238E27FC236}">
                  <a16:creationId xmlns:a16="http://schemas.microsoft.com/office/drawing/2014/main" id="{00000000-0008-0000-0500-00005C000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5" name="Imagem 4" descr="Free vector graphic: Silhouette, Man, Women'S - Free Image ...">
              <a:extLst>
                <a:ext uri="{FF2B5EF4-FFF2-40B4-BE49-F238E27FC236}">
                  <a16:creationId xmlns:a16="http://schemas.microsoft.com/office/drawing/2014/main" id="{00000000-0008-0000-0500-00005D000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6" name="Gráfico 5">
              <a:extLst>
                <a:ext uri="{FF2B5EF4-FFF2-40B4-BE49-F238E27FC236}">
                  <a16:creationId xmlns:a16="http://schemas.microsoft.com/office/drawing/2014/main" id="{00000000-0008-0000-0500-00005E00000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8223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500-00001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3879592"/>
              </p:ext>
            </p:extLst>
          </p:nvPr>
        </p:nvGraphicFramePr>
        <p:xfrm>
          <a:off x="-52176" y="1823990"/>
          <a:ext cx="4692183" cy="3305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161850" y="1085204"/>
            <a:ext cx="3894737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9 - Como você avalia seu plano de saúde?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974533"/>
              </p:ext>
            </p:extLst>
          </p:nvPr>
        </p:nvGraphicFramePr>
        <p:xfrm>
          <a:off x="9216908" y="1957778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84,2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84,0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85,0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85,3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87,2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grpSp>
        <p:nvGrpSpPr>
          <p:cNvPr id="39" name="Agrupar 38">
            <a:extLst>
              <a:ext uri="{FF2B5EF4-FFF2-40B4-BE49-F238E27FC236}">
                <a16:creationId xmlns:a16="http://schemas.microsoft.com/office/drawing/2014/main" id="{1A60F7D5-3E9A-4337-BBED-A36CD5AACEB6}"/>
              </a:ext>
            </a:extLst>
          </p:cNvPr>
          <p:cNvGrpSpPr/>
          <p:nvPr/>
        </p:nvGrpSpPr>
        <p:grpSpPr>
          <a:xfrm>
            <a:off x="72571" y="6121006"/>
            <a:ext cx="4024269" cy="637044"/>
            <a:chOff x="157406" y="5740245"/>
            <a:chExt cx="4024269" cy="637044"/>
          </a:xfrm>
        </p:grpSpPr>
        <p:sp>
          <p:nvSpPr>
            <p:cNvPr id="49" name="Retângulo: Cantos Arredondados 48">
              <a:extLst>
                <a:ext uri="{FF2B5EF4-FFF2-40B4-BE49-F238E27FC236}">
                  <a16:creationId xmlns:a16="http://schemas.microsoft.com/office/drawing/2014/main" id="{1A190363-85F9-486D-9227-BED552D16273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0" name="Retângulo Arredondado 81">
              <a:extLst>
                <a:ext uri="{FF2B5EF4-FFF2-40B4-BE49-F238E27FC236}">
                  <a16:creationId xmlns:a16="http://schemas.microsoft.com/office/drawing/2014/main" id="{4684EB03-EDB6-4524-8653-71F0A90B4740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52" name="Retângulo Arredondado 82">
              <a:extLst>
                <a:ext uri="{FF2B5EF4-FFF2-40B4-BE49-F238E27FC236}">
                  <a16:creationId xmlns:a16="http://schemas.microsoft.com/office/drawing/2014/main" id="{9FAC1F5A-1BC4-46EC-836D-3C817DC70866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53" name="Retângulo Arredondado 84">
              <a:extLst>
                <a:ext uri="{FF2B5EF4-FFF2-40B4-BE49-F238E27FC236}">
                  <a16:creationId xmlns:a16="http://schemas.microsoft.com/office/drawing/2014/main" id="{DCE2AAE0-DBE0-4232-B3D9-41709284C52B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17ACCD6A-7692-4C34-B1B9-A76D4DCECE65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Satisfação</a:t>
              </a:r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136E2BF8-E968-46FC-AEE0-0A6BCF4C8331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AA64FCAA-CD0F-4ACC-BA03-B6E1B8220CCA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id="{9699A9B0-E9D0-45E6-BC9C-D0C022004F1A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graphicFrame>
        <p:nvGraphicFramePr>
          <p:cNvPr id="30" name="Tabela 29">
            <a:extLst>
              <a:ext uri="{FF2B5EF4-FFF2-40B4-BE49-F238E27FC236}">
                <a16:creationId xmlns:a16="http://schemas.microsoft.com/office/drawing/2014/main" id="{583D8AA2-6A21-4156-83F0-5F979CA05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96604"/>
              </p:ext>
            </p:extLst>
          </p:nvPr>
        </p:nvGraphicFramePr>
        <p:xfrm>
          <a:off x="198489" y="4539799"/>
          <a:ext cx="4968000" cy="722830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</a:tblGrid>
              <a:tr h="31829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0226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02267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AC751743-BBBE-412A-A49B-96D84535F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206834"/>
              </p:ext>
            </p:extLst>
          </p:nvPr>
        </p:nvGraphicFramePr>
        <p:xfrm>
          <a:off x="191979" y="5275897"/>
          <a:ext cx="5166302" cy="666750"/>
        </p:xfrm>
        <a:graphic>
          <a:graphicData uri="http://schemas.openxmlformats.org/drawingml/2006/table">
            <a:tbl>
              <a:tblPr/>
              <a:tblGrid>
                <a:gridCol w="5166302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34027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5,03.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tenho como avaliar: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2" name="CaixaDeTexto 31">
            <a:extLst>
              <a:ext uri="{FF2B5EF4-FFF2-40B4-BE49-F238E27FC236}">
                <a16:creationId xmlns:a16="http://schemas.microsoft.com/office/drawing/2014/main" id="{B9B6F9F6-686C-4C3C-AE33-D298A74DBA8A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Avaliação geral</a:t>
            </a:r>
          </a:p>
        </p:txBody>
      </p:sp>
      <p:sp>
        <p:nvSpPr>
          <p:cNvPr id="42" name="Seta para a Direita 134">
            <a:extLst>
              <a:ext uri="{FF2B5EF4-FFF2-40B4-BE49-F238E27FC236}">
                <a16:creationId xmlns:a16="http://schemas.microsoft.com/office/drawing/2014/main" id="{39EA5489-99FA-4957-86EC-6EBB3C5D0623}"/>
              </a:ext>
            </a:extLst>
          </p:cNvPr>
          <p:cNvSpPr/>
          <p:nvPr/>
        </p:nvSpPr>
        <p:spPr>
          <a:xfrm>
            <a:off x="647318" y="1535154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4BC2569A-9916-4D71-8877-2B94CEBE485E}"/>
              </a:ext>
            </a:extLst>
          </p:cNvPr>
          <p:cNvSpPr/>
          <p:nvPr/>
        </p:nvSpPr>
        <p:spPr>
          <a:xfrm>
            <a:off x="5693023" y="4202203"/>
            <a:ext cx="6337127" cy="2517318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souberam avaliar o plano de saúde,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83,7%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avaliaram positivamente, classificando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 o índice de não satisfeitos,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2,3%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(soma das menções negativas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Muito Ruim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Observamos então que o índice de não satisfeitos se concentra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14,0%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citações.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ao viés de baixa entre as menções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14,1pp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indica probabilidade de migração de satisfação para não satisfação.</a:t>
            </a: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Analisado por gênero,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Feminino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foi o que melhor avaliou,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84,7%,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atribuindo um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Faixa etária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Mais de 65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são os mais satisfeitos,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87,2%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das menções, atingindo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Os menos satisfeitos são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26 a 35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71,4%,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avaliando 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Conformidade.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00000000-0008-0000-0500-00001F000000}"/>
              </a:ext>
            </a:extLst>
          </p:cNvPr>
          <p:cNvSpPr/>
          <p:nvPr/>
        </p:nvSpPr>
        <p:spPr>
          <a:xfrm>
            <a:off x="2707895" y="1884698"/>
            <a:ext cx="1654827" cy="2956332"/>
          </a:xfrm>
          <a:prstGeom prst="rect">
            <a:avLst/>
          </a:prstGeom>
          <a:noFill/>
          <a:ln w="12700" cap="flat" cmpd="sng" algn="ctr">
            <a:solidFill>
              <a:srgbClr val="FFE699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 dirty="0">
              <a:solidFill>
                <a:srgbClr val="FF7C80"/>
              </a:solidFill>
            </a:endParaRPr>
          </a:p>
        </p:txBody>
      </p:sp>
      <p:sp>
        <p:nvSpPr>
          <p:cNvPr id="25" name="Círculo Q9">
            <a:extLst>
              <a:ext uri="{FF2B5EF4-FFF2-40B4-BE49-F238E27FC236}">
                <a16:creationId xmlns:a16="http://schemas.microsoft.com/office/drawing/2014/main" id="{00000000-0008-0000-0500-000020000000}"/>
              </a:ext>
            </a:extLst>
          </p:cNvPr>
          <p:cNvSpPr/>
          <p:nvPr/>
        </p:nvSpPr>
        <p:spPr>
          <a:xfrm>
            <a:off x="3217734" y="1570766"/>
            <a:ext cx="688935" cy="649456"/>
          </a:xfrm>
          <a:prstGeom prst="ellipse">
            <a:avLst/>
          </a:prstGeom>
          <a:solidFill>
            <a:srgbClr val="FFE699"/>
          </a:solidFill>
          <a:ln>
            <a:solidFill>
              <a:srgbClr val="FFE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83,7</a:t>
            </a:r>
            <a:endParaRPr lang="pt-BR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5D57AFBB-7AB7-4C97-9DA6-43FE0328E603}"/>
              </a:ext>
            </a:extLst>
          </p:cNvPr>
          <p:cNvSpPr/>
          <p:nvPr/>
        </p:nvSpPr>
        <p:spPr>
          <a:xfrm>
            <a:off x="9174969" y="2472818"/>
            <a:ext cx="2855181" cy="272474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EFD08B67-63E9-4948-A04B-33D9943750E7}"/>
              </a:ext>
            </a:extLst>
          </p:cNvPr>
          <p:cNvSpPr/>
          <p:nvPr/>
        </p:nvSpPr>
        <p:spPr>
          <a:xfrm>
            <a:off x="9210193" y="3516517"/>
            <a:ext cx="2855181" cy="272474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7" name="Gráfico 26" descr="Fala com preenchimento sólido">
            <a:extLst>
              <a:ext uri="{FF2B5EF4-FFF2-40B4-BE49-F238E27FC236}">
                <a16:creationId xmlns:a16="http://schemas.microsoft.com/office/drawing/2014/main" id="{32960C03-08EA-480D-91C0-22F724763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1673" y="3738369"/>
            <a:ext cx="638645" cy="638645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00000000-0008-0000-0500-00005F000000}"/>
              </a:ext>
            </a:extLst>
          </p:cNvPr>
          <p:cNvGrpSpPr/>
          <p:nvPr/>
        </p:nvGrpSpPr>
        <p:grpSpPr>
          <a:xfrm>
            <a:off x="6872128" y="1685384"/>
            <a:ext cx="2408399" cy="2376001"/>
            <a:chOff x="0" y="0"/>
            <a:chExt cx="2237239" cy="2543175"/>
          </a:xfrm>
        </p:grpSpPr>
        <p:pic>
          <p:nvPicPr>
            <p:cNvPr id="4" name="Imagem 3" descr="Free vector graphic: Silhouette, Man, Women'S - Free Image ...">
              <a:extLst>
                <a:ext uri="{FF2B5EF4-FFF2-40B4-BE49-F238E27FC236}">
                  <a16:creationId xmlns:a16="http://schemas.microsoft.com/office/drawing/2014/main" id="{00000000-0008-0000-0500-000060000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5" name="Imagem 4" descr="Free vector graphic: Silhouette, Man, Women'S - Free Image ...">
              <a:extLst>
                <a:ext uri="{FF2B5EF4-FFF2-40B4-BE49-F238E27FC236}">
                  <a16:creationId xmlns:a16="http://schemas.microsoft.com/office/drawing/2014/main" id="{00000000-0008-0000-0500-000061000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6" name="Gráfico 5">
              <a:extLst>
                <a:ext uri="{FF2B5EF4-FFF2-40B4-BE49-F238E27FC236}">
                  <a16:creationId xmlns:a16="http://schemas.microsoft.com/office/drawing/2014/main" id="{00000000-0008-0000-0500-00006200000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2334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500-000021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0269590"/>
              </p:ext>
            </p:extLst>
          </p:nvPr>
        </p:nvGraphicFramePr>
        <p:xfrm>
          <a:off x="-66260" y="1495188"/>
          <a:ext cx="4880658" cy="2999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81243" y="1035403"/>
            <a:ext cx="10453538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10 - Você recomendaria o seu plano de saúde para amigos ou familiares?</a:t>
            </a:r>
          </a:p>
        </p:txBody>
      </p:sp>
      <p:graphicFrame>
        <p:nvGraphicFramePr>
          <p:cNvPr id="24" name="Tabela 23">
            <a:extLst>
              <a:ext uri="{FF2B5EF4-FFF2-40B4-BE49-F238E27FC236}">
                <a16:creationId xmlns:a16="http://schemas.microsoft.com/office/drawing/2014/main" id="{9997F595-C252-4F0B-9E50-DF9F228F8F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95675"/>
              </p:ext>
            </p:extLst>
          </p:nvPr>
        </p:nvGraphicFramePr>
        <p:xfrm>
          <a:off x="81243" y="3943278"/>
          <a:ext cx="5148000" cy="793559"/>
        </p:xfrm>
        <a:graphic>
          <a:graphicData uri="http://schemas.openxmlformats.org/drawingml/2006/table">
            <a:tbl>
              <a:tblPr/>
              <a:tblGrid>
                <a:gridCol w="936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recomendaria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Recomendaria com ressalvas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Indiferente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Definitivamente recomendaria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29" name="Tabela 28">
            <a:extLst>
              <a:ext uri="{FF2B5EF4-FFF2-40B4-BE49-F238E27FC236}">
                <a16:creationId xmlns:a16="http://schemas.microsoft.com/office/drawing/2014/main" id="{59329DEC-AB6C-4AFC-B5BD-E4D087947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050897"/>
              </p:ext>
            </p:extLst>
          </p:nvPr>
        </p:nvGraphicFramePr>
        <p:xfrm>
          <a:off x="81243" y="4642708"/>
          <a:ext cx="5040000" cy="703972"/>
        </p:xfrm>
        <a:graphic>
          <a:graphicData uri="http://schemas.openxmlformats.org/drawingml/2006/table">
            <a:tbl>
              <a:tblPr/>
              <a:tblGrid>
                <a:gridCol w="5040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9147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261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5,06.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sei/Não tenho como avaliar: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8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5" name="Elipse 34">
            <a:extLst>
              <a:ext uri="{FF2B5EF4-FFF2-40B4-BE49-F238E27FC236}">
                <a16:creationId xmlns:a16="http://schemas.microsoft.com/office/drawing/2014/main" id="{3D5B1BA8-9FEE-42D3-95AF-C9C86DFAA73F}"/>
              </a:ext>
            </a:extLst>
          </p:cNvPr>
          <p:cNvSpPr/>
          <p:nvPr/>
        </p:nvSpPr>
        <p:spPr>
          <a:xfrm>
            <a:off x="2193676" y="3488399"/>
            <a:ext cx="539757" cy="539757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Retângulo Arredondado 12">
            <a:extLst>
              <a:ext uri="{FF2B5EF4-FFF2-40B4-BE49-F238E27FC236}">
                <a16:creationId xmlns:a16="http://schemas.microsoft.com/office/drawing/2014/main" id="{4FA7A931-8AF4-4BEE-AFE9-0082B3CD9EA2}"/>
              </a:ext>
            </a:extLst>
          </p:cNvPr>
          <p:cNvSpPr/>
          <p:nvPr/>
        </p:nvSpPr>
        <p:spPr>
          <a:xfrm>
            <a:off x="2121615" y="3250482"/>
            <a:ext cx="683878" cy="1737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Neutro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BCACBD49-BD99-4BF4-8B1C-364D20003D57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Recomendação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37D2F5F4-550B-429F-A3E9-5E18CBA131B6}"/>
              </a:ext>
            </a:extLst>
          </p:cNvPr>
          <p:cNvSpPr/>
          <p:nvPr/>
        </p:nvSpPr>
        <p:spPr>
          <a:xfrm>
            <a:off x="81243" y="5408375"/>
            <a:ext cx="12045600" cy="1280066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souberam avaliar a recomendação do plano de saúde,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75,1%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recomendariam o plano, citando então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Recomendaria ou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Definitivamente recomendaria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ao alto viés de baixa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60,5pp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entre as opções positivas, indicando probabilidade de migração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Recomendaria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Neutralidade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(Indiferente) e também para a soma de 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Recomendaria e Recomendaria com ressalva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22,2%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citações negativas.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perfil, ambos os gêneros obtiveram citações positivas menores do que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80,0%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Por faixa etária se destacam os beneficiários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Mais de 65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83,3%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citações positivas e o público que mais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Definitivamente recomendaria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são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46 a 55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15,0%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8" name="Tabela 37">
            <a:extLst>
              <a:ext uri="{FF2B5EF4-FFF2-40B4-BE49-F238E27FC236}">
                <a16:creationId xmlns:a16="http://schemas.microsoft.com/office/drawing/2014/main" id="{35E9F8F9-62BA-4D24-9402-822D69A271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600502"/>
              </p:ext>
            </p:extLst>
          </p:nvPr>
        </p:nvGraphicFramePr>
        <p:xfrm>
          <a:off x="5620850" y="1403587"/>
          <a:ext cx="6395892" cy="3605784"/>
        </p:xfrm>
        <a:graphic>
          <a:graphicData uri="http://schemas.openxmlformats.org/drawingml/2006/table">
            <a:tbl>
              <a:tblPr/>
              <a:tblGrid>
                <a:gridCol w="1065982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3049385244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3504795122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2431796243"/>
                    </a:ext>
                  </a:extLst>
                </a:gridCol>
              </a:tblGrid>
              <a:tr h="394159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</a:t>
                      </a:r>
                      <a:b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Recomendaria com ressalvas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Indiferente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Definitivamente</a:t>
                      </a:r>
                      <a:b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65,5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72,5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874726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70,6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78,2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845903"/>
                  </a:ext>
                </a:extLst>
              </a:tr>
              <a:tr h="2957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36,8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36,8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47,4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49785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57,1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65,7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09028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74,0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171569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281502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62,5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77,5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35369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63,6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69,7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52167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79,8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83,3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176404"/>
                  </a:ext>
                </a:extLst>
              </a:tr>
            </a:tbl>
          </a:graphicData>
        </a:graphic>
      </p:graphicFrame>
      <p:sp>
        <p:nvSpPr>
          <p:cNvPr id="12" name="Retângulo Arredondado 12">
            <a:extLst>
              <a:ext uri="{FF2B5EF4-FFF2-40B4-BE49-F238E27FC236}">
                <a16:creationId xmlns:a16="http://schemas.microsoft.com/office/drawing/2014/main" id="{00000000-0008-0000-0500-000022000000}"/>
              </a:ext>
            </a:extLst>
          </p:cNvPr>
          <p:cNvSpPr/>
          <p:nvPr/>
        </p:nvSpPr>
        <p:spPr>
          <a:xfrm>
            <a:off x="3872180" y="1603620"/>
            <a:ext cx="870864" cy="56715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0" u="none" strike="noStrike" dirty="0">
                <a:solidFill>
                  <a:schemeClr val="bg1"/>
                </a:solidFill>
                <a:latin typeface="Calibri"/>
                <a:cs typeface="Calibri"/>
              </a:rPr>
              <a:t>Positivo 75,1</a:t>
            </a:r>
            <a:endParaRPr lang="pt-BR" sz="1800" b="1" dirty="0">
              <a:solidFill>
                <a:schemeClr val="bg1"/>
              </a:solidFill>
            </a:endParaRPr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00000000-0008-0000-0500-000023000000}"/>
              </a:ext>
            </a:extLst>
          </p:cNvPr>
          <p:cNvSpPr/>
          <p:nvPr/>
        </p:nvSpPr>
        <p:spPr>
          <a:xfrm>
            <a:off x="557922" y="1603620"/>
            <a:ext cx="870863" cy="56715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Negativo  22,2</a:t>
            </a: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79E4B414-B7E6-4085-B140-09CD663DA0AD}"/>
              </a:ext>
            </a:extLst>
          </p:cNvPr>
          <p:cNvSpPr/>
          <p:nvPr/>
        </p:nvSpPr>
        <p:spPr>
          <a:xfrm>
            <a:off x="9874422" y="4840492"/>
            <a:ext cx="2145943" cy="172191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D6DA4C63-A54F-4CBF-9750-FC92147060A0}"/>
              </a:ext>
            </a:extLst>
          </p:cNvPr>
          <p:cNvSpPr/>
          <p:nvPr/>
        </p:nvSpPr>
        <p:spPr>
          <a:xfrm>
            <a:off x="9854056" y="3022692"/>
            <a:ext cx="2145943" cy="172191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8" name="Gráfico 17" descr="Fala com preenchimento sólido">
            <a:extLst>
              <a:ext uri="{FF2B5EF4-FFF2-40B4-BE49-F238E27FC236}">
                <a16:creationId xmlns:a16="http://schemas.microsoft.com/office/drawing/2014/main" id="{F92C11D6-CE0D-4D5B-AF5A-6920A9C69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09868" y="4957964"/>
            <a:ext cx="638645" cy="6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8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196608" y="1219937"/>
            <a:ext cx="11636803" cy="5810997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0A918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maneira geral, cabe um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de atenção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ao desempenho do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Plano de Saúde Vera Cruz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referindo-se a aspectos que investigam a satisfação do beneficiário (questões com 5 gradientes), pois apenas dois atributos de cinco, entraram em patamar 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Conformidade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85750" indent="-285750" algn="just">
              <a:spcAft>
                <a:spcPts val="600"/>
              </a:spcAft>
              <a:buClr>
                <a:srgbClr val="0A9185"/>
              </a:buClr>
              <a:buFont typeface="Wingdings" panose="05000000000000000000" pitchFamily="2" charset="2"/>
              <a:buChar char="v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0A918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melhor desempenho ocorreu na questão 4, que se refere a atenção em saúde recebida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</a:rPr>
              <a:t>, com </a:t>
            </a:r>
            <a:r>
              <a:rPr lang="pt-BR" sz="1600" b="1" dirty="0">
                <a:solidFill>
                  <a:schemeClr val="bg2">
                    <a:lumMod val="25000"/>
                  </a:schemeClr>
                </a:solidFill>
              </a:rPr>
              <a:t>86,3%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</a:rPr>
              <a:t> de beneficiários satisfeitos, classificando o atributo em patamar de </a:t>
            </a:r>
            <a:r>
              <a:rPr lang="pt-BR" sz="1600" b="1" dirty="0">
                <a:solidFill>
                  <a:schemeClr val="bg2">
                    <a:lumMod val="25000"/>
                  </a:schemeClr>
                </a:solidFill>
              </a:rPr>
              <a:t>Conformidade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spcAft>
                <a:spcPts val="600"/>
              </a:spcAft>
              <a:buClr>
                <a:srgbClr val="3A8AC5"/>
              </a:buClr>
            </a:pP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menor desempenho ocorreu na questão 5, que se refere a facilidade 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</a:rPr>
              <a:t>de acesso à lista de prestadores de serviços credenciados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classificada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Não Conforme,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67,1%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algn="just">
              <a:spcAft>
                <a:spcPts val="600"/>
              </a:spcAft>
              <a:buClr>
                <a:srgbClr val="3A8AC5"/>
              </a:buClr>
            </a:pP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de atenção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ao viés de baixa em quatro das cinco questões relativas à satisfação, isto é, o percentual de respostas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Muito bom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o que indica probabilidade de migração da satisfação para não satisfação. </a:t>
            </a:r>
          </a:p>
          <a:p>
            <a:pPr algn="just">
              <a:spcAft>
                <a:spcPts val="600"/>
              </a:spcAft>
              <a:buClr>
                <a:srgbClr val="3A8AC5"/>
              </a:buClr>
            </a:pP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avaliação do plano atingiu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83,7%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satisfação geral, classificando este atributo dentro da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Conformidade.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 ponto importante a ser citado, é que apresenta apenas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2,3%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insatisfeitos (soma 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Muito Ruim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Ruim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logo a não satisfação está concentrada na neutralidade (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Regular 14,0%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fim, em relação a recomendação do plano, temos um percentual positivo 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75,1%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Analisando a taxa de recomendação nota-se que ela não acompanha a avaliação geral do plano, a diferença entre elas é de aproximadamente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8,7pp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Nesse sentido, realizar ações que melhorem os atributos analisados poderão, inclusive, aumentar o nível de recomendação que os beneficiários fazem do plano de saúde.</a:t>
            </a: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FFB69EB-9484-44C1-B712-8E523710B7CD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Conclusões</a:t>
            </a:r>
          </a:p>
        </p:txBody>
      </p:sp>
    </p:spTree>
    <p:extLst>
      <p:ext uri="{BB962C8B-B14F-4D97-AF65-F5344CB8AC3E}">
        <p14:creationId xmlns:p14="http://schemas.microsoft.com/office/powerpoint/2010/main" val="3720985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5 fotos de casais idosos que mostram como é o amor verdadeiro">
            <a:extLst>
              <a:ext uri="{FF2B5EF4-FFF2-40B4-BE49-F238E27FC236}">
                <a16:creationId xmlns:a16="http://schemas.microsoft.com/office/drawing/2014/main" id="{D262B21C-4AA4-471E-A03D-00FCE2CB1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250"/>
          <a:stretch/>
        </p:blipFill>
        <p:spPr bwMode="auto">
          <a:xfrm>
            <a:off x="-29138" y="-13252"/>
            <a:ext cx="12221137" cy="676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535255AD-E5B6-4462-812D-22DD902672AE}"/>
              </a:ext>
            </a:extLst>
          </p:cNvPr>
          <p:cNvGrpSpPr/>
          <p:nvPr/>
        </p:nvGrpSpPr>
        <p:grpSpPr>
          <a:xfrm>
            <a:off x="103382" y="-26505"/>
            <a:ext cx="3772920" cy="5760000"/>
            <a:chOff x="-29138" y="-26505"/>
            <a:chExt cx="3772920" cy="5760000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FA6DAFB9-7724-4105-A488-E6CD521C32EC}"/>
                </a:ext>
              </a:extLst>
            </p:cNvPr>
            <p:cNvSpPr/>
            <p:nvPr/>
          </p:nvSpPr>
          <p:spPr>
            <a:xfrm>
              <a:off x="-29138" y="-26505"/>
              <a:ext cx="3772920" cy="5760000"/>
            </a:xfrm>
            <a:prstGeom prst="rect">
              <a:avLst/>
            </a:prstGeom>
            <a:solidFill>
              <a:srgbClr val="FEFEFD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spc="3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C7CC4991-704B-4C86-B933-5AA38858E7E3}"/>
                </a:ext>
              </a:extLst>
            </p:cNvPr>
            <p:cNvSpPr txBox="1"/>
            <p:nvPr/>
          </p:nvSpPr>
          <p:spPr>
            <a:xfrm>
              <a:off x="406326" y="2866748"/>
              <a:ext cx="290199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4800" b="1" dirty="0">
                  <a:ea typeface="Cambria" panose="02040503050406030204" pitchFamily="18" charset="0"/>
                </a:rPr>
                <a:t>Obrigado!</a:t>
              </a:r>
              <a:endParaRPr lang="pt-BR" sz="4800" b="1" dirty="0">
                <a:cs typeface="Calibri" panose="020F0502020204030204" pitchFamily="34" charset="0"/>
              </a:endParaRPr>
            </a:p>
          </p:txBody>
        </p:sp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0C3E7397-A79D-4819-AF36-83AA9BB76D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250" y="5024946"/>
              <a:ext cx="2700141" cy="465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" name="Imagem 12" descr="logotipo-plano-vera">
            <a:extLst>
              <a:ext uri="{FF2B5EF4-FFF2-40B4-BE49-F238E27FC236}">
                <a16:creationId xmlns:a16="http://schemas.microsoft.com/office/drawing/2014/main" id="{B0846605-E7E1-43F6-A2F7-D6ADD8E51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19" y="1723280"/>
            <a:ext cx="3413644" cy="84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068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A1535FB-1379-47CE-8AF4-BE456BCB69D6}"/>
              </a:ext>
            </a:extLst>
          </p:cNvPr>
          <p:cNvSpPr txBox="1"/>
          <p:nvPr/>
        </p:nvSpPr>
        <p:spPr>
          <a:xfrm>
            <a:off x="294554" y="3498578"/>
            <a:ext cx="5749200" cy="30162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Especificação das medidas previstas no planejamento para identificação de participação fraudulenta ou desatenta: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sistema de monitoramento e controle da qualidade do IBRC é composto de algumas etapas de acompanhamento do campo, que propiciam a efetividade do propósito de garantir a entrega exata do que foi planejado, assim como evitar participação fraudulenta ou desatenta.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Toda pesquisa onde é localizada uma não conformidade é descartada.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8205BD8-45A6-4F4C-8D7D-A47F76E6976A}"/>
              </a:ext>
            </a:extLst>
          </p:cNvPr>
          <p:cNvSpPr txBox="1"/>
          <p:nvPr/>
        </p:nvSpPr>
        <p:spPr>
          <a:xfrm>
            <a:off x="6234232" y="3498578"/>
            <a:ext cx="5749200" cy="30162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Quantidade de abordagens ao beneficiário: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Através de sistemas automatizados é feito o controle e todas as tentativas sem sucesso são classificadas com o motivo que impossibilitou a coleta da pesquisa, a quantidade de tentativas de contato com um mesmo beneficiário é controlada e limitada a 20 tentativas. Para este corte levamos em consideração nossa expertise e dados de mercado, que mostram que de forma geral a efetividade (chance de sucesso no contato) torna-se menor a medida que o número de tentativas aumenta, até 10 tentativas temos uma chance boa de sucesso, de 11 a 20 tentativas a probabilidade é média e acima de 20 tentativas a efetividade é muito baixa.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18BD229-BC01-4E81-863C-83F399C8C2FB}"/>
              </a:ext>
            </a:extLst>
          </p:cNvPr>
          <p:cNvSpPr txBox="1"/>
          <p:nvPr/>
        </p:nvSpPr>
        <p:spPr>
          <a:xfrm>
            <a:off x="353916" y="936010"/>
            <a:ext cx="11484167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Erro não amostral ocorrido: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 procedimentos planejados para tratativa dos erros não amostrais são específicos para os tipos de erro: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Erros de não-resposta / Recusa / Erros durante a coleta de dados – Desconsideramos a entrevista, retirando o elemento da lista e sorteando outro de características similares, de modo a não prejudicar a amostra estratificada;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Mudanças de telefone, não atende ou inexistente – O sistema de discagem automática passa para outro sorteado a ser entrevistado;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Ausências / impossibilidades momentâneas – Recolocamos o elemento de volta na lista de beneficiários para pelo mesmo sorteio aleatório ter a chance de ser abordado posteriormente.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quantidade de tentativas de contato com um beneficiário é controlada sistemicamente, estando limitada a 20 tentativas por nome constante na lista fornecida pela operadora.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Gráfico 6" descr="Pesquisar">
            <a:extLst>
              <a:ext uri="{FF2B5EF4-FFF2-40B4-BE49-F238E27FC236}">
                <a16:creationId xmlns:a16="http://schemas.microsoft.com/office/drawing/2014/main" id="{885FBDF4-5D15-4597-B0C4-2C56C90AB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23" y="3337072"/>
            <a:ext cx="914400" cy="914400"/>
          </a:xfrm>
          <a:prstGeom prst="rect">
            <a:avLst/>
          </a:prstGeom>
        </p:spPr>
      </p:pic>
      <p:pic>
        <p:nvPicPr>
          <p:cNvPr id="10" name="Gráfico 9" descr="Call center">
            <a:extLst>
              <a:ext uri="{FF2B5EF4-FFF2-40B4-BE49-F238E27FC236}">
                <a16:creationId xmlns:a16="http://schemas.microsoft.com/office/drawing/2014/main" id="{A27B1843-BBF7-4F58-8032-ED152ECCD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4793" y="3359422"/>
            <a:ext cx="914400" cy="9144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D25FEE59-F8BA-4985-B040-96F4EDFC4832}"/>
              </a:ext>
            </a:extLst>
          </p:cNvPr>
          <p:cNvSpPr txBox="1"/>
          <p:nvPr/>
        </p:nvSpPr>
        <p:spPr>
          <a:xfrm>
            <a:off x="557923" y="242563"/>
            <a:ext cx="2253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3449660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olha que horrivel">
            <a:extLst>
              <a:ext uri="{FF2B5EF4-FFF2-40B4-BE49-F238E27FC236}">
                <a16:creationId xmlns:a16="http://schemas.microsoft.com/office/drawing/2014/main" id="{BC5703C7-F614-417E-972E-1D9BCB94F7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80417" y="351629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53AD1F9-D988-406D-9306-3B79B3B4AA23}"/>
              </a:ext>
            </a:extLst>
          </p:cNvPr>
          <p:cNvSpPr txBox="1"/>
          <p:nvPr/>
        </p:nvSpPr>
        <p:spPr>
          <a:xfrm>
            <a:off x="631370" y="1732173"/>
            <a:ext cx="4865039" cy="41906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Resultados da Análise Preliminar da Base de Dados: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Ao realizar o estudo dos dados, que contou com uma higienização sistêmica de registros inválidos, tais como:  contatos sem número de telefone, registros inválidos por falta de DDD ou caracteres numéricos insuficientes.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Após esta higienização concluímos que havia número suficiente de registros para a realização da pesquisa telefônica, sem prejuízo dos parâmetros definidos no estudo amostral. 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Ao longo do campo as analises se confirmaram, não sendo observadas inconsistências que justificasse uma revisão dos cadastros por parte da operadora.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AutoShape 2" descr="olha que horrivel">
            <a:extLst>
              <a:ext uri="{FF2B5EF4-FFF2-40B4-BE49-F238E27FC236}">
                <a16:creationId xmlns:a16="http://schemas.microsoft.com/office/drawing/2014/main" id="{3943F5C5-49BD-4222-A9B4-5317D2B046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342298" y="379152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F400BAE3-F26C-4172-831E-67B028209E8D}"/>
              </a:ext>
            </a:extLst>
          </p:cNvPr>
          <p:cNvSpPr txBox="1"/>
          <p:nvPr/>
        </p:nvSpPr>
        <p:spPr>
          <a:xfrm>
            <a:off x="6044092" y="2051101"/>
            <a:ext cx="595798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População total: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27.161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Beneficiários Plano de Saúde Vera Cruz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População elegível à pesquisa: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20.591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maiores de 18 anos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Planejamento da Pesquisa: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26/10/2022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Período de Campo: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30/11/2022 à 04/01/2023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Forma de coleta dos dados: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Pesquisa telefônica (CATI)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Seguindo os códigos de ética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ASQ, ICC/ESOMAR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a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norma ABNT NBR ISO 20.252</a:t>
            </a:r>
          </a:p>
        </p:txBody>
      </p:sp>
      <p:pic>
        <p:nvPicPr>
          <p:cNvPr id="2060" name="Picture 12" descr="Planejamento - ícones de esportes grátis">
            <a:extLst>
              <a:ext uri="{FF2B5EF4-FFF2-40B4-BE49-F238E27FC236}">
                <a16:creationId xmlns:a16="http://schemas.microsoft.com/office/drawing/2014/main" id="{91EBFC0C-A774-4004-BBB1-54FF35DE7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78" y="1482909"/>
            <a:ext cx="878435" cy="87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E1C680BA-AC21-4819-8A77-1A878DF1F836}"/>
              </a:ext>
            </a:extLst>
          </p:cNvPr>
          <p:cNvSpPr txBox="1"/>
          <p:nvPr/>
        </p:nvSpPr>
        <p:spPr>
          <a:xfrm>
            <a:off x="557922" y="242563"/>
            <a:ext cx="3152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Planejamento</a:t>
            </a:r>
          </a:p>
        </p:txBody>
      </p:sp>
    </p:spTree>
    <p:extLst>
      <p:ext uri="{BB962C8B-B14F-4D97-AF65-F5344CB8AC3E}">
        <p14:creationId xmlns:p14="http://schemas.microsoft.com/office/powerpoint/2010/main" val="2931823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aixaDeTexto 55">
            <a:extLst>
              <a:ext uri="{FF2B5EF4-FFF2-40B4-BE49-F238E27FC236}">
                <a16:creationId xmlns:a16="http://schemas.microsoft.com/office/drawing/2014/main" id="{938D1E4C-98BE-4C8E-A161-F4135B7B7858}"/>
              </a:ext>
            </a:extLst>
          </p:cNvPr>
          <p:cNvSpPr txBox="1"/>
          <p:nvPr/>
        </p:nvSpPr>
        <p:spPr>
          <a:xfrm>
            <a:off x="8217953" y="4778859"/>
            <a:ext cx="27361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7C9FE2F1-2677-4DEE-913B-A507EE43B9BB}"/>
              </a:ext>
            </a:extLst>
          </p:cNvPr>
          <p:cNvSpPr/>
          <p:nvPr/>
        </p:nvSpPr>
        <p:spPr>
          <a:xfrm>
            <a:off x="451181" y="1465458"/>
            <a:ext cx="3568684" cy="207749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269</a:t>
            </a:r>
          </a:p>
          <a:p>
            <a:pPr algn="ctr"/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ENTREVISTADOS</a:t>
            </a:r>
          </a:p>
          <a:p>
            <a:pPr algn="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ctr"/>
            <a:r>
              <a:rPr lang="pt-BR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Nível de Confiança: 90,0%</a:t>
            </a:r>
          </a:p>
          <a:p>
            <a:pPr algn="ctr"/>
            <a:r>
              <a:rPr lang="pt-BR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Margem de Erro: 4,98%</a:t>
            </a:r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pt-BR" sz="9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1A242337-D055-4EFA-B4E6-8BCBC93F22FC}"/>
              </a:ext>
            </a:extLst>
          </p:cNvPr>
          <p:cNvSpPr txBox="1"/>
          <p:nvPr/>
        </p:nvSpPr>
        <p:spPr>
          <a:xfrm>
            <a:off x="-1" y="6483717"/>
            <a:ext cx="6785113" cy="369279"/>
          </a:xfrm>
          <a:prstGeom prst="rect">
            <a:avLst/>
          </a:prstGeom>
          <a:noFill/>
        </p:spPr>
        <p:txBody>
          <a:bodyPr wrap="square" lIns="91390" tIns="45694" rIns="91390" bIns="45694" rtlCol="0">
            <a:spAutoFit/>
          </a:bodyPr>
          <a:lstStyle>
            <a:defPPr>
              <a:defRPr lang="pt-BR"/>
            </a:defPPr>
            <a:lvl1pPr defTabSz="1219535">
              <a:defRPr sz="1000" kern="0">
                <a:solidFill>
                  <a:srgbClr val="4D4E53"/>
                </a:solidFill>
              </a:defRPr>
            </a:lvl1pPr>
          </a:lstStyle>
          <a:p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Nota: Outros = </a:t>
            </a:r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Demais classificações não especificadas anteriormente (por exemplo: o beneficiário é incapacitado de responder)</a:t>
            </a:r>
          </a:p>
          <a:p>
            <a:endParaRPr lang="pt-B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Seta: Pentágono 58">
            <a:extLst>
              <a:ext uri="{FF2B5EF4-FFF2-40B4-BE49-F238E27FC236}">
                <a16:creationId xmlns:a16="http://schemas.microsoft.com/office/drawing/2014/main" id="{7B4F5466-7021-4809-8760-AC9DD6D65621}"/>
              </a:ext>
            </a:extLst>
          </p:cNvPr>
          <p:cNvSpPr/>
          <p:nvPr/>
        </p:nvSpPr>
        <p:spPr>
          <a:xfrm>
            <a:off x="2833234" y="3895934"/>
            <a:ext cx="5590541" cy="414710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Questionários concluídos</a:t>
            </a: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A20F131F-1385-470F-83A2-5F7742A55AF9}"/>
              </a:ext>
            </a:extLst>
          </p:cNvPr>
          <p:cNvSpPr/>
          <p:nvPr/>
        </p:nvSpPr>
        <p:spPr>
          <a:xfrm>
            <a:off x="2188220" y="3918617"/>
            <a:ext cx="532298" cy="39613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269</a:t>
            </a:r>
          </a:p>
        </p:txBody>
      </p:sp>
      <p:sp>
        <p:nvSpPr>
          <p:cNvPr id="61" name="Seta: Pentágono 60">
            <a:extLst>
              <a:ext uri="{FF2B5EF4-FFF2-40B4-BE49-F238E27FC236}">
                <a16:creationId xmlns:a16="http://schemas.microsoft.com/office/drawing/2014/main" id="{3DAAA7A3-EFE1-4515-997B-0259EF966872}"/>
              </a:ext>
            </a:extLst>
          </p:cNvPr>
          <p:cNvSpPr/>
          <p:nvPr/>
        </p:nvSpPr>
        <p:spPr>
          <a:xfrm>
            <a:off x="2840215" y="4351917"/>
            <a:ext cx="5583560" cy="430852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Beneficiários não aceitaram participar da pesquisa 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3F00AA6E-DB59-42E6-AB31-612A26FFEF23}"/>
              </a:ext>
            </a:extLst>
          </p:cNvPr>
          <p:cNvSpPr/>
          <p:nvPr/>
        </p:nvSpPr>
        <p:spPr>
          <a:xfrm>
            <a:off x="2202011" y="4350346"/>
            <a:ext cx="532298" cy="43399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20</a:t>
            </a:r>
          </a:p>
        </p:txBody>
      </p:sp>
      <p:sp>
        <p:nvSpPr>
          <p:cNvPr id="63" name="Seta: Pentágono 62">
            <a:extLst>
              <a:ext uri="{FF2B5EF4-FFF2-40B4-BE49-F238E27FC236}">
                <a16:creationId xmlns:a16="http://schemas.microsoft.com/office/drawing/2014/main" id="{F927D2C7-4C9D-4096-9752-D13FDFA499EE}"/>
              </a:ext>
            </a:extLst>
          </p:cNvPr>
          <p:cNvSpPr/>
          <p:nvPr/>
        </p:nvSpPr>
        <p:spPr>
          <a:xfrm>
            <a:off x="2849155" y="4818108"/>
            <a:ext cx="5574620" cy="414710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Pesquisas</a:t>
            </a:r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 Incompletas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7E47FB64-6CE8-4CB2-8BEA-F4B4BA5FC24F}"/>
              </a:ext>
            </a:extLst>
          </p:cNvPr>
          <p:cNvSpPr/>
          <p:nvPr/>
        </p:nvSpPr>
        <p:spPr>
          <a:xfrm>
            <a:off x="2211536" y="4831350"/>
            <a:ext cx="532298" cy="40962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25</a:t>
            </a:r>
          </a:p>
        </p:txBody>
      </p:sp>
      <p:sp>
        <p:nvSpPr>
          <p:cNvPr id="65" name="Seta: Pentágono 64">
            <a:extLst>
              <a:ext uri="{FF2B5EF4-FFF2-40B4-BE49-F238E27FC236}">
                <a16:creationId xmlns:a16="http://schemas.microsoft.com/office/drawing/2014/main" id="{14D85E78-0059-4D40-98CB-555FEBC23F6B}"/>
              </a:ext>
            </a:extLst>
          </p:cNvPr>
          <p:cNvSpPr/>
          <p:nvPr/>
        </p:nvSpPr>
        <p:spPr>
          <a:xfrm>
            <a:off x="2849155" y="5274807"/>
            <a:ext cx="5574620" cy="430852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Ligações </a:t>
            </a:r>
            <a:r>
              <a:rPr lang="pt-BR" sz="1400" dirty="0">
                <a:solidFill>
                  <a:schemeClr val="bg1"/>
                </a:solidFill>
              </a:rPr>
              <a:t>onde</a:t>
            </a:r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 não foi possível localizar o beneficiário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B0C06BF7-5D05-49E1-AF92-279C00DEDA76}"/>
              </a:ext>
            </a:extLst>
          </p:cNvPr>
          <p:cNvSpPr/>
          <p:nvPr/>
        </p:nvSpPr>
        <p:spPr>
          <a:xfrm>
            <a:off x="2197745" y="5286016"/>
            <a:ext cx="532298" cy="40756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174</a:t>
            </a:r>
          </a:p>
        </p:txBody>
      </p:sp>
      <p:sp>
        <p:nvSpPr>
          <p:cNvPr id="67" name="Seta: Pentágono 66">
            <a:extLst>
              <a:ext uri="{FF2B5EF4-FFF2-40B4-BE49-F238E27FC236}">
                <a16:creationId xmlns:a16="http://schemas.microsoft.com/office/drawing/2014/main" id="{D5437581-8879-405E-B100-5ED31484A8F6}"/>
              </a:ext>
            </a:extLst>
          </p:cNvPr>
          <p:cNvSpPr/>
          <p:nvPr/>
        </p:nvSpPr>
        <p:spPr>
          <a:xfrm>
            <a:off x="2857115" y="5750311"/>
            <a:ext cx="5566660" cy="414710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Outros motivos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68" name="Retângulo 67">
            <a:extLst>
              <a:ext uri="{FF2B5EF4-FFF2-40B4-BE49-F238E27FC236}">
                <a16:creationId xmlns:a16="http://schemas.microsoft.com/office/drawing/2014/main" id="{DA389ECD-C247-4B4E-9446-5B52DA211201}"/>
              </a:ext>
            </a:extLst>
          </p:cNvPr>
          <p:cNvSpPr/>
          <p:nvPr/>
        </p:nvSpPr>
        <p:spPr>
          <a:xfrm>
            <a:off x="2200637" y="5742240"/>
            <a:ext cx="532298" cy="43399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38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F747E053-A5F6-4EBC-9273-BABF7332C5F5}"/>
              </a:ext>
            </a:extLst>
          </p:cNvPr>
          <p:cNvSpPr/>
          <p:nvPr/>
        </p:nvSpPr>
        <p:spPr>
          <a:xfrm>
            <a:off x="457112" y="3926030"/>
            <a:ext cx="1616453" cy="39613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49,3%</a:t>
            </a:r>
          </a:p>
        </p:txBody>
      </p:sp>
      <p:sp>
        <p:nvSpPr>
          <p:cNvPr id="70" name="Retângulo 69">
            <a:extLst>
              <a:ext uri="{FF2B5EF4-FFF2-40B4-BE49-F238E27FC236}">
                <a16:creationId xmlns:a16="http://schemas.microsoft.com/office/drawing/2014/main" id="{6F5C958C-0B18-42BE-9E51-F32B326F87FC}"/>
              </a:ext>
            </a:extLst>
          </p:cNvPr>
          <p:cNvSpPr/>
          <p:nvPr/>
        </p:nvSpPr>
        <p:spPr>
          <a:xfrm>
            <a:off x="451853" y="4367285"/>
            <a:ext cx="1616453" cy="4252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7,3%</a:t>
            </a: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959A0DB8-9C52-4926-8C6B-F941A42AA7A3}"/>
              </a:ext>
            </a:extLst>
          </p:cNvPr>
          <p:cNvSpPr/>
          <p:nvPr/>
        </p:nvSpPr>
        <p:spPr>
          <a:xfrm>
            <a:off x="451853" y="4845054"/>
            <a:ext cx="1616453" cy="40962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4,6%</a:t>
            </a: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826809D-8C7F-4968-9A2F-DFDA646783EC}"/>
              </a:ext>
            </a:extLst>
          </p:cNvPr>
          <p:cNvSpPr/>
          <p:nvPr/>
        </p:nvSpPr>
        <p:spPr>
          <a:xfrm>
            <a:off x="457112" y="5294247"/>
            <a:ext cx="1616453" cy="40756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31,9%</a:t>
            </a:r>
          </a:p>
        </p:txBody>
      </p:sp>
      <p:sp>
        <p:nvSpPr>
          <p:cNvPr id="73" name="Retângulo 72">
            <a:extLst>
              <a:ext uri="{FF2B5EF4-FFF2-40B4-BE49-F238E27FC236}">
                <a16:creationId xmlns:a16="http://schemas.microsoft.com/office/drawing/2014/main" id="{F67DA65B-4BD3-4777-86E7-1B8632DE120A}"/>
              </a:ext>
            </a:extLst>
          </p:cNvPr>
          <p:cNvSpPr/>
          <p:nvPr/>
        </p:nvSpPr>
        <p:spPr>
          <a:xfrm>
            <a:off x="449242" y="5740829"/>
            <a:ext cx="1616453" cy="43399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7,0%</a:t>
            </a:r>
          </a:p>
        </p:txBody>
      </p:sp>
      <p:sp>
        <p:nvSpPr>
          <p:cNvPr id="74" name="Retângulo 73">
            <a:extLst>
              <a:ext uri="{FF2B5EF4-FFF2-40B4-BE49-F238E27FC236}">
                <a16:creationId xmlns:a16="http://schemas.microsoft.com/office/drawing/2014/main" id="{B9ABF069-3398-4C5F-8FCC-2F4617B8D020}"/>
              </a:ext>
            </a:extLst>
          </p:cNvPr>
          <p:cNvSpPr/>
          <p:nvPr/>
        </p:nvSpPr>
        <p:spPr>
          <a:xfrm>
            <a:off x="2197745" y="4351917"/>
            <a:ext cx="532298" cy="43399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40</a:t>
            </a:r>
          </a:p>
        </p:txBody>
      </p:sp>
      <p:sp>
        <p:nvSpPr>
          <p:cNvPr id="75" name="Retângulo 74">
            <a:extLst>
              <a:ext uri="{FF2B5EF4-FFF2-40B4-BE49-F238E27FC236}">
                <a16:creationId xmlns:a16="http://schemas.microsoft.com/office/drawing/2014/main" id="{9D1AFCB4-5699-4DDA-9A59-43ADA8AB95A4}"/>
              </a:ext>
            </a:extLst>
          </p:cNvPr>
          <p:cNvSpPr/>
          <p:nvPr/>
        </p:nvSpPr>
        <p:spPr>
          <a:xfrm>
            <a:off x="4855090" y="1431890"/>
            <a:ext cx="3568685" cy="207749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/>
        </p:spPr>
        <p:txBody>
          <a:bodyPr wrap="square">
            <a:spAutoFit/>
          </a:bodyPr>
          <a:lstStyle/>
          <a:p>
            <a:pPr algn="ctr"/>
            <a:endParaRPr lang="pt-BR" sz="1400" spc="300" dirty="0">
              <a:solidFill>
                <a:schemeClr val="tx1">
                  <a:lumMod val="85000"/>
                  <a:lumOff val="15000"/>
                </a:schemeClr>
              </a:solidFill>
              <a:cs typeface="Khmer UI" panose="020B0502040204020203" pitchFamily="34" charset="0"/>
            </a:endParaRPr>
          </a:p>
          <a:p>
            <a:pPr algn="ctr"/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TAXA DE RESPONDENTES</a:t>
            </a:r>
          </a:p>
          <a:p>
            <a:pPr algn="ctr"/>
            <a:r>
              <a:rPr lang="pt-BR" sz="5000" b="1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49,3%</a:t>
            </a:r>
          </a:p>
          <a:p>
            <a:pPr algn="ct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ctr"/>
            <a:r>
              <a:rPr lang="pt-BR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Total de Ligações:546</a:t>
            </a:r>
          </a:p>
          <a:p>
            <a:pPr algn="ct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ctr"/>
            <a:endParaRPr lang="pt-BR" sz="9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6" name="Gráfico 75" descr="Microfone de rádio com preenchimento sólido">
            <a:extLst>
              <a:ext uri="{FF2B5EF4-FFF2-40B4-BE49-F238E27FC236}">
                <a16:creationId xmlns:a16="http://schemas.microsoft.com/office/drawing/2014/main" id="{1470810F-D093-4C7F-8690-25A2D34EE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1" y="1157357"/>
            <a:ext cx="914400" cy="914400"/>
          </a:xfrm>
          <a:prstGeom prst="rect">
            <a:avLst/>
          </a:prstGeom>
        </p:spPr>
      </p:pic>
      <p:pic>
        <p:nvPicPr>
          <p:cNvPr id="77" name="Gráfico 76" descr="Sinal de polegar para cima com preenchimento sólido">
            <a:extLst>
              <a:ext uri="{FF2B5EF4-FFF2-40B4-BE49-F238E27FC236}">
                <a16:creationId xmlns:a16="http://schemas.microsoft.com/office/drawing/2014/main" id="{1E4A8650-283D-43B0-B6E7-26FA242D53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69195" y="1143517"/>
            <a:ext cx="914400" cy="914400"/>
          </a:xfrm>
          <a:prstGeom prst="rect">
            <a:avLst/>
          </a:prstGeom>
        </p:spPr>
      </p:pic>
      <p:pic>
        <p:nvPicPr>
          <p:cNvPr id="78" name="Gráfico 77" descr="Engrenagens estrutura de tópicos">
            <a:extLst>
              <a:ext uri="{FF2B5EF4-FFF2-40B4-BE49-F238E27FC236}">
                <a16:creationId xmlns:a16="http://schemas.microsoft.com/office/drawing/2014/main" id="{349DE21F-F7AC-400C-9369-F40DFE9F10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63733" y="2890822"/>
            <a:ext cx="3855586" cy="3855586"/>
          </a:xfrm>
          <a:prstGeom prst="rect">
            <a:avLst/>
          </a:prstGeom>
        </p:spPr>
      </p:pic>
      <p:sp>
        <p:nvSpPr>
          <p:cNvPr id="79" name="CaixaDeTexto 78">
            <a:extLst>
              <a:ext uri="{FF2B5EF4-FFF2-40B4-BE49-F238E27FC236}">
                <a16:creationId xmlns:a16="http://schemas.microsoft.com/office/drawing/2014/main" id="{F0F289A3-6080-4F07-B683-B56AA059D9B3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602458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7FC1D7FE-EF73-4D0C-8738-2C9E0E2C8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010085"/>
              </p:ext>
            </p:extLst>
          </p:nvPr>
        </p:nvGraphicFramePr>
        <p:xfrm>
          <a:off x="1624282" y="1460543"/>
          <a:ext cx="7920000" cy="4109648"/>
        </p:xfrm>
        <a:graphic>
          <a:graphicData uri="http://schemas.openxmlformats.org/drawingml/2006/table">
            <a:tbl>
              <a:tblPr/>
              <a:tblGrid>
                <a:gridCol w="1800000">
                  <a:extLst>
                    <a:ext uri="{9D8B030D-6E8A-4147-A177-3AD203B41FA5}">
                      <a16:colId xmlns:a16="http://schemas.microsoft.com/office/drawing/2014/main" val="70855966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247900356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9654688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85886922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Questão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Base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Margem de Erro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360000">
                <a:tc rowSpan="5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Bloco A: </a:t>
                      </a:r>
                    </a:p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Atenção à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1 - Cuidados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509648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2 - Atenção imediata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2602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3 - Comunicação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835570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4 - Atenção à saúde recebida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30645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5 - Lista de médicos (acesso aos prestadores)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344492"/>
                  </a:ext>
                </a:extLst>
              </a:tr>
              <a:tr h="36000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Bloco B: </a:t>
                      </a:r>
                    </a:p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Canais de Atendimento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6 - Atendimento multicanal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401038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7 - Resolutividade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792988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8 - Documentos e formulários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9674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Bloco C: </a:t>
                      </a:r>
                    </a:p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Satisfação 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9 - Avaliação 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67606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10 - Recomendação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711154"/>
                  </a:ext>
                </a:extLst>
              </a:tr>
            </a:tbl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C2E9EB9C-94BB-4F44-8888-C188853476B7}"/>
              </a:ext>
            </a:extLst>
          </p:cNvPr>
          <p:cNvSpPr txBox="1"/>
          <p:nvPr/>
        </p:nvSpPr>
        <p:spPr>
          <a:xfrm>
            <a:off x="451066" y="1120271"/>
            <a:ext cx="2731590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Margem de erro por atributo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4590672-71A1-4ADE-9709-2DA09C6F8076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3765902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B0542C8E-36E4-46EE-AB3A-82FB3BB62832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DB522C68-1CD7-497C-A43E-7C863AC2A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546554"/>
              </p:ext>
            </p:extLst>
          </p:nvPr>
        </p:nvGraphicFramePr>
        <p:xfrm>
          <a:off x="664473" y="1737205"/>
          <a:ext cx="10690064" cy="4252122"/>
        </p:xfrm>
        <a:graphic>
          <a:graphicData uri="http://schemas.openxmlformats.org/drawingml/2006/table">
            <a:tbl>
              <a:tblPr/>
              <a:tblGrid>
                <a:gridCol w="6288275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1700799369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321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1 - Cuidados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66,5%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 maioria das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815492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Nos 12 últimos meses não procurei cuidados de saúde</a:t>
                      </a:r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  <a:tr h="3321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2 - Atenção imediata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637983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814259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 maioria das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5037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631606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8171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Nos 12 últimos não precisei de atenção imediata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85361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623709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1839032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95F28445-5854-404C-87E8-28EB8E97AE39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3848031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6C5F7299-989A-48F8-9DBC-549527C70F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489325"/>
              </p:ext>
            </p:extLst>
          </p:nvPr>
        </p:nvGraphicFramePr>
        <p:xfrm>
          <a:off x="663266" y="3518448"/>
          <a:ext cx="10865464" cy="2485053"/>
        </p:xfrm>
        <a:graphic>
          <a:graphicData uri="http://schemas.openxmlformats.org/drawingml/2006/table">
            <a:tbl>
              <a:tblPr/>
              <a:tblGrid>
                <a:gridCol w="6391449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2684507111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15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4 - Atenção em saúde recebida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34,5%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Nos 12 últimos meses não recebi atenção em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73284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6C90812-E55F-4816-BA84-3A82F2B18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518167"/>
              </p:ext>
            </p:extLst>
          </p:nvPr>
        </p:nvGraphicFramePr>
        <p:xfrm>
          <a:off x="663266" y="1835335"/>
          <a:ext cx="10865465" cy="1283839"/>
        </p:xfrm>
        <a:graphic>
          <a:graphicData uri="http://schemas.openxmlformats.org/drawingml/2006/table">
            <a:tbl>
              <a:tblPr/>
              <a:tblGrid>
                <a:gridCol w="6391450">
                  <a:extLst>
                    <a:ext uri="{9D8B030D-6E8A-4147-A177-3AD203B41FA5}">
                      <a16:colId xmlns:a16="http://schemas.microsoft.com/office/drawing/2014/main" val="3385056006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2835225926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930234230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3727348578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1048153658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3970915615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2353772704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1051824744"/>
                    </a:ext>
                  </a:extLst>
                </a:gridCol>
              </a:tblGrid>
              <a:tr h="387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3 - Comunicação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541552"/>
                  </a:ext>
                </a:extLst>
              </a:tr>
              <a:tr h="2988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999499"/>
                  </a:ext>
                </a:extLst>
              </a:tr>
              <a:tr h="2988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623727"/>
                  </a:ext>
                </a:extLst>
              </a:tr>
              <a:tr h="2988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849346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DB20C73D-9702-451B-8448-649458013E0D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9FA0376-B926-45F1-80BB-3AD4A909D0C7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1140389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9B9DBE00-7612-47BC-A852-76909DD7E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874611"/>
              </p:ext>
            </p:extLst>
          </p:nvPr>
        </p:nvGraphicFramePr>
        <p:xfrm>
          <a:off x="664473" y="4201409"/>
          <a:ext cx="11007602" cy="2386073"/>
        </p:xfrm>
        <a:graphic>
          <a:graphicData uri="http://schemas.openxmlformats.org/drawingml/2006/table">
            <a:tbl>
              <a:tblPr/>
              <a:tblGrid>
                <a:gridCol w="6475060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1749075474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4184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6 - Atendimento multicanal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47,0%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Nos 12 últimos meses não acessei meu plano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0D5934E-5181-4028-836F-F7F60A4EB3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863596"/>
              </p:ext>
            </p:extLst>
          </p:nvPr>
        </p:nvGraphicFramePr>
        <p:xfrm>
          <a:off x="664473" y="1694336"/>
          <a:ext cx="11007602" cy="2322237"/>
        </p:xfrm>
        <a:graphic>
          <a:graphicData uri="http://schemas.openxmlformats.org/drawingml/2006/table">
            <a:tbl>
              <a:tblPr/>
              <a:tblGrid>
                <a:gridCol w="6475060">
                  <a:extLst>
                    <a:ext uri="{9D8B030D-6E8A-4147-A177-3AD203B41FA5}">
                      <a16:colId xmlns:a16="http://schemas.microsoft.com/office/drawing/2014/main" val="726824162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4157636133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3844053638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2207669445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1685865388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3668452500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499096782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402138343"/>
                    </a:ext>
                  </a:extLst>
                </a:gridCol>
              </a:tblGrid>
              <a:tr h="332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 – Acesso à lista de prestadores de serviços credenciados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974588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746075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557198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274803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934392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733930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 acessei a lista de prestadores de serviços credenciados pelo meu plano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574885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123514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6D8709D7-8418-4FC2-8649-FFEC3BD17A99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56DE586-6276-4CF9-BE09-1BA9345B378B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1678324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5632</TotalTime>
  <Words>5901</Words>
  <Application>Microsoft Office PowerPoint</Application>
  <PresentationFormat>Widescreen</PresentationFormat>
  <Paragraphs>1470</Paragraphs>
  <Slides>25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Cambria</vt:lpstr>
      <vt:lpstr>Khmer UI</vt:lpstr>
      <vt:lpstr>Myriad Pro</vt:lpstr>
      <vt:lpstr>Times New Roman</vt:lpstr>
      <vt:lpstr>Verdana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Maisa Mateus</dc:creator>
  <cp:lastModifiedBy>Karina de Oliveira Fernandes</cp:lastModifiedBy>
  <cp:revision>425</cp:revision>
  <dcterms:created xsi:type="dcterms:W3CDTF">2021-03-17T23:00:47Z</dcterms:created>
  <dcterms:modified xsi:type="dcterms:W3CDTF">2024-09-12T17:35:55Z</dcterms:modified>
</cp:coreProperties>
</file>